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ink/inkAction1.xml" ContentType="application/vnd.ms-office.inkAction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0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62" r:id="rId2"/>
    <p:sldId id="389" r:id="rId3"/>
    <p:sldId id="344" r:id="rId4"/>
    <p:sldId id="331" r:id="rId5"/>
    <p:sldId id="333" r:id="rId6"/>
    <p:sldId id="346" r:id="rId7"/>
    <p:sldId id="337" r:id="rId8"/>
    <p:sldId id="338" r:id="rId9"/>
    <p:sldId id="350" r:id="rId10"/>
    <p:sldId id="340" r:id="rId11"/>
    <p:sldId id="362" r:id="rId12"/>
    <p:sldId id="378" r:id="rId13"/>
    <p:sldId id="383" r:id="rId14"/>
    <p:sldId id="385" r:id="rId15"/>
    <p:sldId id="386" r:id="rId16"/>
    <p:sldId id="354" r:id="rId17"/>
    <p:sldId id="355" r:id="rId18"/>
    <p:sldId id="356" r:id="rId19"/>
    <p:sldId id="357" r:id="rId20"/>
    <p:sldId id="380" r:id="rId21"/>
    <p:sldId id="390" r:id="rId22"/>
    <p:sldId id="391" r:id="rId23"/>
    <p:sldId id="398" r:id="rId24"/>
    <p:sldId id="392" r:id="rId25"/>
    <p:sldId id="393" r:id="rId26"/>
    <p:sldId id="388" r:id="rId27"/>
    <p:sldId id="347" r:id="rId28"/>
    <p:sldId id="341" r:id="rId29"/>
    <p:sldId id="397" r:id="rId30"/>
    <p:sldId id="371" r:id="rId31"/>
    <p:sldId id="365" r:id="rId32"/>
    <p:sldId id="367" r:id="rId33"/>
    <p:sldId id="394" r:id="rId34"/>
    <p:sldId id="395" r:id="rId35"/>
    <p:sldId id="396" r:id="rId36"/>
    <p:sldId id="373" r:id="rId37"/>
    <p:sldId id="375" r:id="rId38"/>
    <p:sldId id="382" r:id="rId39"/>
    <p:sldId id="381" r:id="rId40"/>
    <p:sldId id="259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ötz, Jan-Alexander" initials="GJ" lastIdx="2" clrIdx="0">
    <p:extLst>
      <p:ext uri="{19B8F6BF-5375-455C-9EA6-DF929625EA0E}">
        <p15:presenceInfo xmlns:p15="http://schemas.microsoft.com/office/powerpoint/2012/main" userId="Götz, Jan-Alexand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8E6"/>
    <a:srgbClr val="23396E"/>
    <a:srgbClr val="223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75692" autoAdjust="0"/>
  </p:normalViewPr>
  <p:slideViewPr>
    <p:cSldViewPr snapToGrid="0" snapToObjects="1">
      <p:cViewPr varScale="1">
        <p:scale>
          <a:sx n="99" d="100"/>
          <a:sy n="99" d="100"/>
        </p:scale>
        <p:origin x="73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386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4-01-15T13:38:38.9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16532">
    <iact:property name="dataType"/>
    <iact:actionData xml:id="d0">
      <inkml:trace xmlns:inkml="http://www.w3.org/2003/InkML" xml:id="stk0" contextRef="#ctx0" brushRef="#br0">7310 10711 0,'39'0'47,"77"-19"-39,1 19 0,19 0 12,58 0-19,156 0 15,-77 0 0,-118 0 3,-97 0-3,59 0 0,19 0 0,59 0 1,18 0-1,-38 0 1,-77-20 0,-40 20 0,0 0-1,-19-19 1,19 19 0,1-20 0</inkml:trace>
    </iact:actionData>
  </iact:action>
  <iact:action type="add" startTime="20883">
    <iact:property name="dataType"/>
    <iact:actionData xml:id="d1">
      <inkml:trace xmlns:inkml="http://www.w3.org/2003/InkML" xml:id="stk1" contextRef="#ctx0" brushRef="#br1">7874 5676 0,'0'20'76,"38"-20"-72,60 19 5,77 20-1,-20-19 0,215 18 8,-21-38 0,-57 0 1,-59 0 0,-77 0-1,-1 0 1,40 0 0,-1 0-1,1 0 1,-20 0-1,-78 0 0,39 0 0,-58 0-16,58 0 17,-39 0-17,117 0 17,-59 0-1,-38 0 1,19 0 0,-19 0 0,-1 0-1,21 0 1,-21 0 0,-19 0 0,1 0 0,-21 20-1,-77-1 3,39 1-2,-19-1-3,-20 20 3,0-20-1,0 20 1,0 0 0,-78 0 0,-58 0-1,-39-20 1,0-19 0,58 0-1,-58 0 1,-39 0 0,98 0-1,-1 0 1,39 0 0,-58 0-1,-58 0 1,19 0 0,-39 0-1,39 0 1,-19 0 0,38 0-1,-58 0 1,39 0 0,-19 0-1,38 0 1,20 0 0,58 0-1,-38 0 1,-1 0 0,1 0 0,18 20-1,-57-1 1,58-19 0,58 0-1,-20 0 1,1 0 0,-59 20 0,40-20-1,-21 19 1,21-19-1,-1 58 1,39-58 0,20 39 0,-1-19 0,20 19-1,0-20 0,39 20 1,136-20 0,78 20 0,-39-39-1,-1 0 0,-57 0 2,19 0-1,-20 0 0,20 0 0,20 0-1,19 0 1,-98 0 0,40 0-1,-1 0 1,59 0 0,-19 0-1,-20 0 1,19 0 0,-97 0-15,59 0 12,-40 0 3,1 0 0,-20 0-2,1 0 2,18 0-1,-38 0 1,39 0 0,-40 0-1,21 0 1,-21 0 0,-18 0-1,57 0 1,-19 0 0,20 0 0,-59 0-17,59 0 17,19 0-1,-58-39 1,-59 20 0,20-20 0,-19-19 3,-20 19-7,0 19 4,0-57-1,0 38 1,0 0-16,-20 20 14,20-1-13,-39-19 13,20 0 2,0 0 0,-1 20-1,1 0 1,-1-1 3,-19 1-4,39-1 1,-19 20-1,-20 0-1,39-19 1,-39 19 1,0 0-16,-97-39 15,58 0 0,20 20 1,-20-1 0,1 1-1,18-1 1,-19 20 0,40 0-1,-21 0 1,40 0 0,-20 0-1,0 0 1,-39 0 0,-38 0-1,-20 0 1,-39 0 0,19 0-1,-77 0 1,38-19 0,40 19-1,-20-20 1,-97 20 0,116 0 0,39 0-17,-38 0 16,-1-38 1,59 38-2,-39 0 3,58 0-1,-19 0 0,19 0-1,-19 0 0,19 0 1,-19 0-1,0 19 1,-20-19 0,1 0 0,-1 0-1,59 19 1,-1-19 0,20 0-1,1 20 1,-40-1 0,0-19 0,20 20-1,19 19 1,19-39 0,20 19 0,-38 1 0,38-1-1,-20 39 1,20-19-1,0 0 1,0-20 0,20 40-1,57-20 1,59-20-1,78-19 1,97 0 0,-19 0-1,-78 0 1,136 0 0,-175 0-1,97 0 1,0 0 0,0 0-1,20 0 1,-59 0 0,-19 0 0,0 20-1,-59 18 1,40 1-1,-117-39-15,38 20 15,1-20 1,-59 19 0,1-19-1,18 20 1,-18-20 0,-40 0 16,20 19-28,19-19 8,39 39 3,20-39 2,-97 0-3,-1 0 1,0 0 2,1 0 141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99FDE-8F0A-934A-974E-F4F646F5C97F}" type="datetimeFigureOut">
              <a:rPr lang="de-DE" smtClean="0"/>
              <a:t>22.02.2024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1722D-92E7-E94F-9C57-974243C46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89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marburg.de/de/ub/lernen/medienzentrum/aktuelles-mz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lias.uni-marburg.de/data/UNIMR/lm_data/lm_4024206/index.html" TargetMode="Externa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989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850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490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298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2108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145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850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04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012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28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485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464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808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532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098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372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362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350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375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849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1876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7797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7586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846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6913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2909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8826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8606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2638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https://ilias.uni-marburg.de/goto.php?target=grp_2290833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371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Filmraum</a:t>
            </a:r>
          </a:p>
          <a:p>
            <a:r>
              <a:rPr lang="de-DE" dirty="0"/>
              <a:t>Tonraum</a:t>
            </a:r>
          </a:p>
          <a:p>
            <a:r>
              <a:rPr lang="de-DE" dirty="0"/>
              <a:t>Videoschnittkurse</a:t>
            </a:r>
          </a:p>
          <a:p>
            <a:r>
              <a:rPr lang="de-DE" dirty="0"/>
              <a:t>Geräteausleihe</a:t>
            </a: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einmalig im Semester (10 Plätze), der nächste Termin ist am 7.5.2024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 Ankündigung finden Sie z.B. hier: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https://www.uni-marburg.de/de/ub/lernen/medienzentrum/aktuelles-mz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Anmeldung wird dann dort verlinkt (läuft über ILIAS).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Nutzung von Film- und Tonraum sowie den Verleih von Videokameras, Leinwänden, AV-Equipment aller Art.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Einen direkten Einblick gibt es hier z.B. im 360° Rundgang.</a:t>
            </a: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https://ilias.uni-marburg.de/data/UNIMR/lm_data/lm_4024206/index.html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838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530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384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40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739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934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33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1722D-92E7-E94F-9C57-974243C46C2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22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96FCD704-12CD-E446-B0BE-AFEFD2521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3337167"/>
            <a:ext cx="11112000" cy="128295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94B9109-5EB3-8248-90DA-08E451EF2D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5200" y="171058"/>
            <a:ext cx="2336800" cy="8001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B698462-CCD3-5749-8C76-9BA2A7BB39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5600621"/>
            <a:ext cx="9957312" cy="40797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668D935D-9340-8F41-A754-DB688BA2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112000" cy="2820837"/>
          </a:xfrm>
        </p:spPr>
        <p:txBody>
          <a:bodyPr anchor="b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EAB92CF1-0F1B-8548-BB0B-1532BA4ADF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1D2B9C-5017-8A44-A094-784BB1BB4EBD}" type="datetime1">
              <a:rPr lang="de-DE" smtClean="0"/>
              <a:t>22.02.2024</a:t>
            </a:fld>
            <a:endParaRPr lang="de-DE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3021C20A-0F3E-B74A-8454-721ADB3414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</a:t>
            </a:r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E3E22F9-ADEF-E840-8B00-0D19FF718A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8877A7-79BC-984C-AEBF-287BFB4178BE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 descr="Ein Bild, das Elektronik enthält.&#10;&#10;&#10;&#10;Automatisch generierte Beschreibung">
            <a:extLst>
              <a:ext uri="{FF2B5EF4-FFF2-40B4-BE49-F238E27FC236}">
                <a16:creationId xmlns:a16="http://schemas.microsoft.com/office/drawing/2014/main" id="{99F962D9-D0C1-734E-AE53-23FA51E74F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65225"/>
            <a:ext cx="12192000" cy="436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5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Elektronik enthält.&#10;&#10;&#10;&#10;Automatisch generierte Beschreibung">
            <a:extLst>
              <a:ext uri="{FF2B5EF4-FFF2-40B4-BE49-F238E27FC236}">
                <a16:creationId xmlns:a16="http://schemas.microsoft.com/office/drawing/2014/main" id="{99F962D9-D0C1-734E-AE53-23FA51E74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1165225"/>
            <a:ext cx="12192000" cy="436425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376C492-49BC-4749-B91C-19D44C9B80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171058"/>
            <a:ext cx="2336800" cy="80010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F5509A8-C939-DF4D-BD2C-841EECFFF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36417"/>
            <a:ext cx="11112000" cy="2920255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97C8B6D-1575-4044-A5B3-5DDC254BCE9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0000" y="4975211"/>
            <a:ext cx="11112000" cy="1125460"/>
          </a:xfrm>
        </p:spPr>
        <p:txBody>
          <a:bodyPr anchor="ctr">
            <a:noAutofit/>
          </a:bodyPr>
          <a:lstStyle>
            <a:lvl1pPr marL="0" indent="0" algn="r">
              <a:buNone/>
              <a:defRPr sz="3000">
                <a:solidFill>
                  <a:srgbClr val="22396E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59286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4AAC5044-05C5-FC4A-8211-96BD5DD6DFC8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23396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168B99-2994-FA44-AF55-0D17BB3F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C1162F-C6DA-D84B-86B3-C7D055440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56E0A4-1170-E14D-B8F6-13ED20C4A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47C7-7FDD-F940-80F4-B8DEB164C393}" type="datetime1">
              <a:rPr lang="de-DE" smtClean="0"/>
              <a:t>22.02.2024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6111D5-131F-BD42-AA3C-5C417DE8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BEDF4F-87CD-014B-8803-6D1337FA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77A7-79BC-984C-AEBF-287BFB4178BE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B04F898-9882-794B-8525-21CC2BD051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8061" y="6429837"/>
            <a:ext cx="1035878" cy="3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2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838A89B2-FF97-9043-976D-839A7D8FE2A2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233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3793CD-8EF1-964A-BC14-056EF945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5E1C70-609D-7A45-AA86-D362210D4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A3C862-2136-6D42-8AAF-B516E43C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AF70-7197-4E49-A0D4-9C673D8DE450}" type="datetime1">
              <a:rPr lang="de-DE" smtClean="0"/>
              <a:t>22.02.2024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563F3A-2239-6F4A-BB04-339898949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0D3251-502E-5E4C-94B8-752DA7C3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77A7-79BC-984C-AEBF-287BFB4178BE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550AFAC-21B8-A144-A28C-951392C83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8061" y="6429837"/>
            <a:ext cx="1035878" cy="3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5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2C20F40-8BE3-B64B-BB62-FF2DD7288428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233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F05EC6-B596-A44B-8746-E457D7DE5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420E5C-1D18-B44A-99D5-2DF42246E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77E553-98A4-DC4F-9070-ABC084AD9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8EDB0E-F191-4D4A-A0C6-79C134C6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A42-DBF6-6848-9AF8-374032388524}" type="datetime1">
              <a:rPr lang="de-DE" smtClean="0"/>
              <a:t>22.02.2024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F7A02B-757C-BF48-BD19-CA5A83C60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8CFDB3-3BB9-0548-8DFE-A665D72E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77A7-79BC-984C-AEBF-287BFB4178BE}" type="slidenum">
              <a:rPr lang="de-DE" smtClean="0"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45F4E03-9081-B046-ABBB-E1ED259F74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8061" y="6429837"/>
            <a:ext cx="1035878" cy="3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3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426DD3AD-8C79-BB4F-A91E-19C3E50FC5F8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233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921F94-13C5-304F-99F3-0C26B2FE8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9E16B4-AB0D-FA46-9592-EEC5BF62E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1A8BCA-5C15-194E-B7C2-6B1F651F1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EB08F-4657-BC4B-8DAB-C929E1F37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5C35C83-CB5A-5346-B90B-F6716327C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05EA718-1219-9B46-9E32-D36446F40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AFF4-54BD-BC4B-81BE-119580581EE3}" type="datetime1">
              <a:rPr lang="de-DE" smtClean="0"/>
              <a:t>22.02.2024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D363263-C8E9-904D-99BC-5BE172DA7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A3C5AF7-5F4D-3041-9694-3B0A65A3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77A7-79BC-984C-AEBF-287BFB4178BE}" type="slidenum">
              <a:rPr lang="de-DE" smtClean="0"/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E81DDA2-50C2-C64D-8134-FD46ED963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8061" y="6429837"/>
            <a:ext cx="1035878" cy="3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1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1A28657-5AD7-D94A-AF48-4055C2BF57C3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233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D9EE33-594E-394B-8625-AAE79EFA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F9445F-D7DA-1C45-9401-922759FF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A3D5-F134-D149-9D8F-0CB3B0B6BCFC}" type="datetime1">
              <a:rPr lang="de-DE" smtClean="0"/>
              <a:t>22.02.2024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1AE26A-CFDC-3248-B917-C5C466C8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234797-7F85-A745-A7D1-D05060D47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77A7-79BC-984C-AEBF-287BFB4178BE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78548B9-9FA1-FE4A-A16F-D6B2AA164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8061" y="6429837"/>
            <a:ext cx="1035878" cy="3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7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490818B-2BCD-DC4E-AB14-9D1105758A1C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233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CA3AB0-8ED0-824F-BE77-1781F37B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BE59-EE95-3643-B772-D83AFDEE8593}" type="datetime1">
              <a:rPr lang="de-DE" smtClean="0"/>
              <a:t>22.02.2024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B0BC7E-E904-1A4C-8053-3EF63FE6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7F7479-20C9-9441-80D3-A17DC08B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77A7-79BC-984C-AEBF-287BFB4178BE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A5451DE-CFF7-B747-B9AB-4DFF1EE80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8061" y="6429837"/>
            <a:ext cx="1035878" cy="3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8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3DD64AD-0DAF-A54A-B93B-45552C96E113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233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5587C3-62B0-4144-99DA-205B06C1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62BE02-B634-1449-B204-AE994A4CF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BF4C6E-CE59-A246-B74C-57F9D4DC9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1B2D30-EDA8-0040-A13A-27B6BC2EE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847D-19C4-8743-AF89-9F7D189056B8}" type="datetime1">
              <a:rPr lang="de-DE" smtClean="0"/>
              <a:t>22.02.2024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C4A015-9B3C-BF42-8B68-E3F4030C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1A8920-A1BC-184F-9188-0AC17CE7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77A7-79BC-984C-AEBF-287BFB4178BE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F589D1-A065-C84B-A440-BDBC74B2FB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8061" y="6429837"/>
            <a:ext cx="1035878" cy="3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5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F42E49E-44EC-154D-9601-74BC83317C88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233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131705-1548-3A4A-B328-0095AD51D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8DF3D3-1A49-7743-8F07-DC7AD9CA1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BFB484-5B65-2A46-AFF0-8BBABFF49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8B4B0F-7E8D-DC47-9E4A-044BCE92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A64E-C24F-D94F-8A8E-F7D6F7A64400}" type="datetime1">
              <a:rPr lang="de-DE" smtClean="0"/>
              <a:t>22.02.2024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D72A88-F3F4-0548-B59F-943530E6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171E6F-CB66-9143-AE22-13913C20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77A7-79BC-984C-AEBF-287BFB4178BE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5991955-B9C1-4D4C-8041-29D11829E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8061" y="6429837"/>
            <a:ext cx="1035878" cy="3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2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7EF4B94-4F30-A845-BEF0-F07C8FE6F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11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68113D-0D92-D34C-B00F-255D9426D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111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9EB4AE-E514-A047-987B-D61CE8E4D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6036"/>
            <a:ext cx="1224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Profile Pro" panose="020B0504030101020102" pitchFamily="34" charset="77"/>
              </a:defRPr>
            </a:lvl1pPr>
          </a:lstStyle>
          <a:p>
            <a:fld id="{E245F9D5-1DFC-8846-828F-83E486390333}" type="datetime1">
              <a:rPr lang="de-DE" smtClean="0"/>
              <a:t>22.02.2024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B8208F-3A1D-4F4B-B219-5C206D787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1864" y="6526036"/>
            <a:ext cx="711708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Profile Pro" panose="020B0504030101020102" pitchFamily="34" charset="77"/>
              </a:defRPr>
            </a:lvl1pPr>
          </a:lstStyle>
          <a:p>
            <a:r>
              <a:rPr lang="de-DE"/>
              <a:t>Titel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96BC9F-F9ED-094D-A07D-185154D2E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7312" y="6526036"/>
            <a:ext cx="856488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rofile Pro" panose="020B0504030101020102" pitchFamily="34" charset="77"/>
              </a:defRPr>
            </a:lvl1pPr>
          </a:lstStyle>
          <a:p>
            <a:fld id="{C68877A7-79BC-984C-AEBF-287BFB4178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31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2396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2.m4a"/><Relationship Id="rId7" Type="http://schemas.openxmlformats.org/officeDocument/2006/relationships/image" Target="../media/image130.png"/><Relationship Id="rId2" Type="http://schemas.microsoft.com/office/2007/relationships/media" Target="../media/media2.m4a"/><Relationship Id="rId1" Type="http://schemas.openxmlformats.org/officeDocument/2006/relationships/tags" Target="../tags/tag9.xml"/><Relationship Id="rId6" Type="http://schemas.microsoft.com/office/2011/relationships/inkAction" Target="../ink/inkAction1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IxvQMhttq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W6DoBO05Yk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CkBMZROVT3w" TargetMode="External"/><Relationship Id="rId5" Type="http://schemas.openxmlformats.org/officeDocument/2006/relationships/hyperlink" Target="https://youtu.be/Y4_EiEdz5N4" TargetMode="External"/><Relationship Id="rId4" Type="http://schemas.openxmlformats.org/officeDocument/2006/relationships/hyperlink" Target="https://youtu.be/fgWXsxjHx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40">
            <a:extLst>
              <a:ext uri="{FF2B5EF4-FFF2-40B4-BE49-F238E27FC236}">
                <a16:creationId xmlns:a16="http://schemas.microsoft.com/office/drawing/2014/main" id="{F4B06E01-281D-BB44-A5EE-4E868BC2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854" y="1578988"/>
            <a:ext cx="8354291" cy="4054557"/>
          </a:xfrm>
        </p:spPr>
        <p:txBody>
          <a:bodyPr>
            <a:normAutofit/>
          </a:bodyPr>
          <a:lstStyle/>
          <a:p>
            <a:pPr algn="ctr"/>
            <a:br>
              <a:rPr lang="de-DE" sz="3600" dirty="0"/>
            </a:br>
            <a:r>
              <a:rPr lang="de-DE" sz="4800" dirty="0"/>
              <a:t>Videos für die Lehre produzieren</a:t>
            </a:r>
            <a:br>
              <a:rPr lang="de-DE" sz="4800" dirty="0"/>
            </a:br>
            <a:br>
              <a:rPr lang="de-DE" sz="4800" dirty="0"/>
            </a:br>
            <a:br>
              <a:rPr lang="de-DE" sz="4800" dirty="0"/>
            </a:br>
            <a:endParaRPr lang="de-DE" sz="3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5F42AE6-5F7A-4A0D-A5FF-7B03EF7D51D4}"/>
              </a:ext>
            </a:extLst>
          </p:cNvPr>
          <p:cNvSpPr txBox="1"/>
          <p:nvPr/>
        </p:nvSpPr>
        <p:spPr>
          <a:xfrm>
            <a:off x="124109" y="5830784"/>
            <a:ext cx="6429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Götz, Projektreferent</a:t>
            </a:r>
          </a:p>
          <a:p>
            <a:r>
              <a:rPr lang="de-D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 III B6 – Lehrentwicklung &amp; Hochschuldidaktik</a:t>
            </a:r>
          </a:p>
          <a:p>
            <a:r>
              <a:rPr lang="de-D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Zukunftswerkstatt für digital gestützte Hochschullehre</a:t>
            </a:r>
          </a:p>
        </p:txBody>
      </p:sp>
    </p:spTree>
    <p:extLst>
      <p:ext uri="{BB962C8B-B14F-4D97-AF65-F5344CB8AC3E}">
        <p14:creationId xmlns:p14="http://schemas.microsoft.com/office/powerpoint/2010/main" val="3433429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E19DC6-7DF6-43B5-BA5A-B3CA43F4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1120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PP-Präsentationen | Nach der Aufnahme</a:t>
            </a:r>
          </a:p>
        </p:txBody>
      </p:sp>
      <p:sp>
        <p:nvSpPr>
          <p:cNvPr id="8" name="Inhaltsplatzhalter 9">
            <a:extLst>
              <a:ext uri="{FF2B5EF4-FFF2-40B4-BE49-F238E27FC236}">
                <a16:creationId xmlns:a16="http://schemas.microsoft.com/office/drawing/2014/main" id="{B81FF5A8-3826-4AA1-8B01-8C185250432E}"/>
              </a:ext>
            </a:extLst>
          </p:cNvPr>
          <p:cNvSpPr txBox="1">
            <a:spLocks/>
          </p:cNvSpPr>
          <p:nvPr/>
        </p:nvSpPr>
        <p:spPr>
          <a:xfrm>
            <a:off x="539999" y="1928576"/>
            <a:ext cx="110003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de-DE" sz="2200" dirty="0"/>
          </a:p>
          <a:p>
            <a:pPr>
              <a:lnSpc>
                <a:spcPct val="100000"/>
              </a:lnSpc>
            </a:pPr>
            <a:r>
              <a:rPr lang="de-DE" sz="2200" dirty="0"/>
              <a:t>Im Reiter „Wiedergabe“ kann die Aufnahme überarbeitet werden (z.B. Video kürzen)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E76483D-ACDE-4A23-BCF9-CAF562BB5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85" y="3482416"/>
            <a:ext cx="11792838" cy="1868412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48200D07-B4DE-4B93-9AF6-4E4D56AACD34}"/>
              </a:ext>
            </a:extLst>
          </p:cNvPr>
          <p:cNvCxnSpPr>
            <a:cxnSpLocks/>
          </p:cNvCxnSpPr>
          <p:nvPr/>
        </p:nvCxnSpPr>
        <p:spPr>
          <a:xfrm flipH="1">
            <a:off x="9825237" y="3090041"/>
            <a:ext cx="295258" cy="82501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0F4841A-C6FD-4BB1-A1B3-3E5397138277}"/>
              </a:ext>
            </a:extLst>
          </p:cNvPr>
          <p:cNvCxnSpPr>
            <a:cxnSpLocks/>
          </p:cNvCxnSpPr>
          <p:nvPr/>
        </p:nvCxnSpPr>
        <p:spPr>
          <a:xfrm flipH="1" flipV="1">
            <a:off x="540000" y="5122524"/>
            <a:ext cx="395421" cy="74224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999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E19DC6-7DF6-43B5-BA5A-B3CA43F4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1120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PP-Präsentationen | Beim Exportieren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88B6FF-ADF3-4F00-AC66-41177CE63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437" y="1509993"/>
            <a:ext cx="9001125" cy="4638675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0F4841A-C6FD-4BB1-A1B3-3E5397138277}"/>
              </a:ext>
            </a:extLst>
          </p:cNvPr>
          <p:cNvCxnSpPr>
            <a:cxnSpLocks/>
          </p:cNvCxnSpPr>
          <p:nvPr/>
        </p:nvCxnSpPr>
        <p:spPr>
          <a:xfrm>
            <a:off x="1105819" y="1952625"/>
            <a:ext cx="1132556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48200D07-B4DE-4B93-9AF6-4E4D56AACD34}"/>
              </a:ext>
            </a:extLst>
          </p:cNvPr>
          <p:cNvCxnSpPr>
            <a:cxnSpLocks/>
          </p:cNvCxnSpPr>
          <p:nvPr/>
        </p:nvCxnSpPr>
        <p:spPr>
          <a:xfrm>
            <a:off x="1067719" y="4286250"/>
            <a:ext cx="1675481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6775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E19DC6-7DF6-43B5-BA5A-B3CA43F4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1120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PP-Präsentationen | Beim Exportieren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41CB9B5-9694-46BC-91E8-BD7BD7EED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1431657"/>
            <a:ext cx="9525000" cy="4552950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0F4841A-C6FD-4BB1-A1B3-3E5397138277}"/>
              </a:ext>
            </a:extLst>
          </p:cNvPr>
          <p:cNvCxnSpPr>
            <a:cxnSpLocks/>
          </p:cNvCxnSpPr>
          <p:nvPr/>
        </p:nvCxnSpPr>
        <p:spPr>
          <a:xfrm>
            <a:off x="355049" y="3049905"/>
            <a:ext cx="1132556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48200D07-B4DE-4B93-9AF6-4E4D56AACD34}"/>
              </a:ext>
            </a:extLst>
          </p:cNvPr>
          <p:cNvCxnSpPr>
            <a:cxnSpLocks/>
          </p:cNvCxnSpPr>
          <p:nvPr/>
        </p:nvCxnSpPr>
        <p:spPr>
          <a:xfrm flipH="1">
            <a:off x="10584800" y="3958991"/>
            <a:ext cx="1177272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2436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E19DC6-7DF6-43B5-BA5A-B3CA43F4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1120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Beispiel</a:t>
            </a:r>
          </a:p>
        </p:txBody>
      </p:sp>
      <p:sp>
        <p:nvSpPr>
          <p:cNvPr id="6" name="Inhaltsplatzhalter 9">
            <a:extLst>
              <a:ext uri="{FF2B5EF4-FFF2-40B4-BE49-F238E27FC236}">
                <a16:creationId xmlns:a16="http://schemas.microsoft.com/office/drawing/2014/main" id="{C545309C-44A6-494C-A7F6-64B80E2D5DAC}"/>
              </a:ext>
            </a:extLst>
          </p:cNvPr>
          <p:cNvSpPr txBox="1">
            <a:spLocks/>
          </p:cNvSpPr>
          <p:nvPr/>
        </p:nvSpPr>
        <p:spPr>
          <a:xfrm>
            <a:off x="539999" y="1928173"/>
            <a:ext cx="7670350" cy="4087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de-DE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3036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E19DC6-7DF6-43B5-BA5A-B3CA43F4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1120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Beispiel</a:t>
            </a:r>
          </a:p>
        </p:txBody>
      </p:sp>
      <p:sp>
        <p:nvSpPr>
          <p:cNvPr id="6" name="Inhaltsplatzhalter 9">
            <a:extLst>
              <a:ext uri="{FF2B5EF4-FFF2-40B4-BE49-F238E27FC236}">
                <a16:creationId xmlns:a16="http://schemas.microsoft.com/office/drawing/2014/main" id="{C545309C-44A6-494C-A7F6-64B80E2D5DAC}"/>
              </a:ext>
            </a:extLst>
          </p:cNvPr>
          <p:cNvSpPr txBox="1">
            <a:spLocks/>
          </p:cNvSpPr>
          <p:nvPr/>
        </p:nvSpPr>
        <p:spPr>
          <a:xfrm>
            <a:off x="539999" y="1928173"/>
            <a:ext cx="7670350" cy="4087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200" dirty="0"/>
              <a:t>So könnte eine PP-Aufnahme aussehen</a:t>
            </a:r>
          </a:p>
        </p:txBody>
      </p:sp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FDBDCE79-FE3D-4B7B-B9E3-2153ACC2F136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3112" y="3703321"/>
            <a:ext cx="3538887" cy="2654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490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1"/>
    </mc:Choice>
    <mc:Fallback xmlns="">
      <p:transition spd="slow" advTm="9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E19DC6-7DF6-43B5-BA5A-B3CA43F4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1120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Beispiel</a:t>
            </a:r>
          </a:p>
        </p:txBody>
      </p:sp>
      <p:sp>
        <p:nvSpPr>
          <p:cNvPr id="6" name="Inhaltsplatzhalter 9">
            <a:extLst>
              <a:ext uri="{FF2B5EF4-FFF2-40B4-BE49-F238E27FC236}">
                <a16:creationId xmlns:a16="http://schemas.microsoft.com/office/drawing/2014/main" id="{C545309C-44A6-494C-A7F6-64B80E2D5DAC}"/>
              </a:ext>
            </a:extLst>
          </p:cNvPr>
          <p:cNvSpPr txBox="1">
            <a:spLocks/>
          </p:cNvSpPr>
          <p:nvPr/>
        </p:nvSpPr>
        <p:spPr>
          <a:xfrm>
            <a:off x="539999" y="1928173"/>
            <a:ext cx="7670350" cy="4087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200" dirty="0"/>
              <a:t>So könnte eine PP-Aufnahme aussehen</a:t>
            </a:r>
          </a:p>
          <a:p>
            <a:pPr>
              <a:lnSpc>
                <a:spcPct val="100000"/>
              </a:lnSpc>
            </a:pPr>
            <a:endParaRPr lang="de-DE" sz="2200" dirty="0"/>
          </a:p>
          <a:p>
            <a:pPr>
              <a:lnSpc>
                <a:spcPct val="100000"/>
              </a:lnSpc>
            </a:pPr>
            <a:endParaRPr lang="de-DE" sz="2200" dirty="0"/>
          </a:p>
          <a:p>
            <a:pPr>
              <a:lnSpc>
                <a:spcPct val="100000"/>
              </a:lnSpc>
            </a:pPr>
            <a:r>
              <a:rPr lang="de-DE" sz="2200" dirty="0"/>
              <a:t>… oder nur mit Ton?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CBC5E7C-D027-4310-85EB-A98D01C97174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631600" y="2015640"/>
              <a:ext cx="2030040" cy="18406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CBC5E7C-D027-4310-85EB-A98D01C9717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22240" y="1952280"/>
                <a:ext cx="2055240" cy="19134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3871EA2D-6A71-4C85-A663-3EFFEC3E1A7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45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31"/>
    </mc:Choice>
    <mc:Fallback xmlns="">
      <p:transition spd="slow" advTm="28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507" x="6557963" y="5681663"/>
          <p14:tracePt t="9627" x="6557963" y="5675313"/>
          <p14:tracePt t="9634" x="6557963" y="5661025"/>
          <p14:tracePt t="9642" x="6551613" y="5654675"/>
          <p14:tracePt t="9658" x="6543675" y="5640388"/>
          <p14:tracePt t="9666" x="6537325" y="5626100"/>
          <p14:tracePt t="9675" x="6523038" y="5619750"/>
          <p14:tracePt t="9682" x="6523038" y="5611813"/>
          <p14:tracePt t="9691" x="6516688" y="5591175"/>
          <p14:tracePt t="9700" x="6502400" y="5576888"/>
          <p14:tracePt t="9708" x="6494463" y="5556250"/>
          <p14:tracePt t="9716" x="6473825" y="5500688"/>
          <p14:tracePt t="9724" x="6467475" y="5451475"/>
          <p14:tracePt t="9734" x="6453188" y="5387975"/>
          <p14:tracePt t="9739" x="6432550" y="5353050"/>
          <p14:tracePt t="9749" x="6403975" y="5297488"/>
          <p14:tracePt t="9754" x="6389688" y="5262563"/>
          <p14:tracePt t="9763" x="6375400" y="5227638"/>
          <p14:tracePt t="9771" x="6354763" y="5184775"/>
          <p14:tracePt t="9781" x="6334125" y="5149850"/>
          <p14:tracePt t="9787" x="6326188" y="5122863"/>
          <p14:tracePt t="9795" x="6305550" y="5080000"/>
          <p14:tracePt t="9803" x="6299200" y="5073650"/>
          <p14:tracePt t="9813" x="6291263" y="5045075"/>
          <p14:tracePt t="9821" x="6291263" y="5030788"/>
          <p14:tracePt t="9830" x="6291263" y="5010150"/>
          <p14:tracePt t="9836" x="6284913" y="4989513"/>
          <p14:tracePt t="9844" x="6284913" y="4975225"/>
          <p14:tracePt t="9852" x="6284913" y="4954588"/>
          <p14:tracePt t="9860" x="6284913" y="4940300"/>
          <p14:tracePt t="9868" x="6284913" y="4919663"/>
          <p14:tracePt t="9876" x="6270625" y="4870450"/>
          <p14:tracePt t="9884" x="6264275" y="4835525"/>
          <p14:tracePt t="9892" x="6256338" y="4786313"/>
          <p14:tracePt t="9900" x="6249988" y="4759325"/>
          <p14:tracePt t="9907" x="6243638" y="4737100"/>
          <p14:tracePt t="9916" x="6243638" y="4710113"/>
          <p14:tracePt t="9923" x="6235700" y="4702175"/>
          <p14:tracePt t="9932" x="6235700" y="4675188"/>
          <p14:tracePt t="9939" x="6235700" y="4646613"/>
          <p14:tracePt t="9948" x="6235700" y="4618038"/>
          <p14:tracePt t="9955" x="6235700" y="4605338"/>
          <p14:tracePt t="9964" x="6235700" y="4583113"/>
          <p14:tracePt t="9971" x="6235700" y="4562475"/>
          <p14:tracePt t="9980" x="6235700" y="4541838"/>
          <p14:tracePt t="9987" x="6235700" y="4506913"/>
          <p14:tracePt t="9995" x="6229350" y="4478338"/>
          <p14:tracePt t="10003" x="6229350" y="4451350"/>
          <p14:tracePt t="10012" x="6215063" y="4416425"/>
          <p14:tracePt t="10019" x="6208713" y="4394200"/>
          <p14:tracePt t="10028" x="6208713" y="4359275"/>
          <p14:tracePt t="10035" x="6200775" y="4338638"/>
          <p14:tracePt t="10043" x="6200775" y="4318000"/>
          <p14:tracePt t="10051" x="6186488" y="4289425"/>
          <p14:tracePt t="10059" x="6180138" y="4275138"/>
          <p14:tracePt t="10067" x="6180138" y="4248150"/>
          <p14:tracePt t="10075" x="6172200" y="4227513"/>
          <p14:tracePt t="10083" x="6172200" y="4205288"/>
          <p14:tracePt t="10091" x="6172200" y="4191000"/>
          <p14:tracePt t="10099" x="6172200" y="4170363"/>
          <p14:tracePt t="10107" x="6172200" y="4149725"/>
          <p14:tracePt t="10116" x="6159500" y="4108450"/>
          <p14:tracePt t="10123" x="6159500" y="4094163"/>
          <p14:tracePt t="10132" x="6151563" y="4065588"/>
          <p14:tracePt t="10139" x="6145213" y="4044950"/>
          <p14:tracePt t="10148" x="6145213" y="4038600"/>
          <p14:tracePt t="10164" x="6145213" y="3995738"/>
          <p14:tracePt t="10171" x="6130925" y="3975100"/>
          <p14:tracePt t="10180" x="6124575" y="3960813"/>
          <p14:tracePt t="10187" x="6116638" y="3940175"/>
          <p14:tracePt t="10195" x="6096000" y="3919538"/>
          <p14:tracePt t="10202" x="6089650" y="3897313"/>
          <p14:tracePt t="10211" x="6089650" y="3870325"/>
          <p14:tracePt t="10218" x="6075363" y="3841750"/>
          <p14:tracePt t="10227" x="6075363" y="3792538"/>
          <p14:tracePt t="10234" x="6075363" y="3757613"/>
          <p14:tracePt t="10244" x="6075363" y="3708400"/>
          <p14:tracePt t="10252" x="6067425" y="3687763"/>
          <p14:tracePt t="10260" x="6067425" y="3667125"/>
          <p14:tracePt t="10268" x="6067425" y="3652838"/>
          <p14:tracePt t="10276" x="6061075" y="3632200"/>
          <p14:tracePt t="10284" x="6054725" y="3597275"/>
          <p14:tracePt t="10292" x="6046788" y="3589338"/>
          <p14:tracePt t="10301" x="6040438" y="3582988"/>
          <p14:tracePt t="10307" x="6040438" y="3576638"/>
          <p14:tracePt t="10323" x="6026150" y="3568700"/>
          <p14:tracePt t="10331" x="6019800" y="3568700"/>
          <p14:tracePt t="10347" x="6005513" y="3568700"/>
          <p14:tracePt t="10355" x="5983288" y="3568700"/>
          <p14:tracePt t="10363" x="5962650" y="3562350"/>
          <p14:tracePt t="10371" x="5948363" y="3554413"/>
          <p14:tracePt t="10380" x="5935663" y="3548063"/>
          <p14:tracePt t="10387" x="5927725" y="3548063"/>
          <p14:tracePt t="10395" x="5913438" y="3541713"/>
          <p14:tracePt t="10402" x="5892800" y="3533775"/>
          <p14:tracePt t="10411" x="5892800" y="3519488"/>
          <p14:tracePt t="10419" x="5857875" y="3478213"/>
          <p14:tracePt t="10426" x="5822950" y="3422650"/>
          <p14:tracePt t="10435" x="5788025" y="3387725"/>
          <p14:tracePt t="10442" x="5753100" y="3365500"/>
          <p14:tracePt t="10450" x="5711825" y="3316288"/>
          <p14:tracePt t="10459" x="5683250" y="3295650"/>
          <p14:tracePt t="10467" x="5640388" y="3260725"/>
          <p14:tracePt t="10475" x="5613400" y="3233738"/>
          <p14:tracePt t="10483" x="5592763" y="3211513"/>
          <p14:tracePt t="10491" x="5564188" y="3190875"/>
          <p14:tracePt t="10499" x="5521325" y="3162300"/>
          <p14:tracePt t="10507" x="5508625" y="3149600"/>
          <p14:tracePt t="10516" x="5473700" y="3127375"/>
          <p14:tracePt t="10523" x="5459413" y="3114675"/>
          <p14:tracePt t="10531" x="5416550" y="3092450"/>
          <p14:tracePt t="10539" x="5381625" y="3086100"/>
          <p14:tracePt t="10547" x="5340350" y="3057525"/>
          <p14:tracePt t="10554" x="5291138" y="3036888"/>
          <p14:tracePt t="10563" x="5262563" y="3022600"/>
          <p14:tracePt t="10571" x="5221288" y="3009900"/>
          <p14:tracePt t="10580" x="5186363" y="2995613"/>
          <p14:tracePt t="10587" x="5165725" y="2987675"/>
          <p14:tracePt t="10594" x="5116513" y="2981325"/>
          <p14:tracePt t="10603" x="5087938" y="2967038"/>
          <p14:tracePt t="10611" x="5053013" y="2967038"/>
          <p14:tracePt t="10619" x="5024438" y="2960688"/>
          <p14:tracePt t="10627" x="4983163" y="2946400"/>
          <p14:tracePt t="10635" x="4954588" y="2938463"/>
          <p14:tracePt t="10643" x="4927600" y="2932113"/>
          <p14:tracePt t="10651" x="4878388" y="2932113"/>
          <p14:tracePt t="10659" x="4849813" y="2925763"/>
          <p14:tracePt t="10666" x="4808538" y="2925763"/>
          <p14:tracePt t="10675" x="4773613" y="2917825"/>
          <p14:tracePt t="10683" x="4710113" y="2903538"/>
          <p14:tracePt t="10691" x="4681538" y="2897188"/>
          <p14:tracePt t="10700" x="4625975" y="2897188"/>
          <p14:tracePt t="10707" x="4584700" y="2890838"/>
          <p14:tracePt t="10716" x="4549775" y="2882900"/>
          <p14:tracePt t="10723" x="4500563" y="2868613"/>
          <p14:tracePt t="10731" x="4451350" y="2868613"/>
          <p14:tracePt t="10739" x="4402138" y="2862263"/>
          <p14:tracePt t="10747" x="4352925" y="2862263"/>
          <p14:tracePt t="10755" x="4318000" y="2862263"/>
          <p14:tracePt t="10763" x="4262438" y="2855913"/>
          <p14:tracePt t="10771" x="4219575" y="2855913"/>
          <p14:tracePt t="10779" x="4178300" y="2855913"/>
          <p14:tracePt t="10786" x="4129088" y="2855913"/>
          <p14:tracePt t="10795" x="4087813" y="2855913"/>
          <p14:tracePt t="10803" x="4052888" y="2855913"/>
          <p14:tracePt t="10812" x="3995738" y="2855913"/>
          <p14:tracePt t="10819" x="3960813" y="2855913"/>
          <p14:tracePt t="10827" x="3919538" y="2855913"/>
          <p14:tracePt t="10835" x="3884613" y="2855913"/>
          <p14:tracePt t="10843" x="3829050" y="2855913"/>
          <p14:tracePt t="10851" x="3779838" y="2855913"/>
          <p14:tracePt t="10859" x="3702050" y="2855913"/>
          <p14:tracePt t="10867" x="3646488" y="2855913"/>
          <p14:tracePt t="10875" x="3603625" y="2855913"/>
          <p14:tracePt t="10883" x="3533775" y="2855913"/>
          <p14:tracePt t="10891" x="3478213" y="2855913"/>
          <p14:tracePt t="10900" x="3429000" y="2855913"/>
          <p14:tracePt t="10908" x="3373438" y="2855913"/>
          <p14:tracePt t="10917" x="3338513" y="2855913"/>
          <p14:tracePt t="10924" x="3303588" y="2855913"/>
          <p14:tracePt t="10932" x="3260725" y="2855913"/>
          <p14:tracePt t="10940" x="3213100" y="2855913"/>
          <p14:tracePt t="10949" x="3178175" y="2855913"/>
          <p14:tracePt t="10955" x="3143250" y="2855913"/>
          <p14:tracePt t="10963" x="3094038" y="2855913"/>
          <p14:tracePt t="10972" x="3044825" y="2855913"/>
          <p14:tracePt t="10981" x="2995613" y="2855913"/>
          <p14:tracePt t="10987" x="2967038" y="2855913"/>
          <p14:tracePt t="10996" x="2925763" y="2855913"/>
          <p14:tracePt t="11003" x="2882900" y="2855913"/>
          <p14:tracePt t="11011" x="2855913" y="2855913"/>
          <p14:tracePt t="11019" x="2827338" y="2855913"/>
          <p14:tracePt t="11028" x="2798763" y="2855913"/>
          <p14:tracePt t="11035" x="2778125" y="2855913"/>
          <p14:tracePt t="11043" x="2763838" y="2855913"/>
          <p14:tracePt t="11051" x="2743200" y="2855913"/>
          <p14:tracePt t="11061" x="2716213" y="2862263"/>
          <p14:tracePt t="11068" x="2693988" y="2862263"/>
          <p14:tracePt t="11076" x="2687638" y="2868613"/>
          <p14:tracePt t="11084" x="2667000" y="2876550"/>
          <p14:tracePt t="11090" x="2659063" y="2876550"/>
          <p14:tracePt t="11100" x="2638425" y="2876550"/>
          <p14:tracePt t="11106" x="2617788" y="2890838"/>
          <p14:tracePt t="11116" x="2603500" y="2897188"/>
          <p14:tracePt t="11123" x="2582863" y="2897188"/>
          <p14:tracePt t="11132" x="2562225" y="2903538"/>
          <p14:tracePt t="11138" x="2540000" y="2925763"/>
          <p14:tracePt t="11148" x="2519363" y="2925763"/>
          <p14:tracePt t="11167" x="2478088" y="2952750"/>
          <p14:tracePt t="11170" x="2463800" y="2967038"/>
          <p14:tracePt t="11180" x="2449513" y="2973388"/>
          <p14:tracePt t="11186" x="2428875" y="2987675"/>
          <p14:tracePt t="11195" x="2420938" y="2995613"/>
          <p14:tracePt t="11202" x="2408238" y="3009900"/>
          <p14:tracePt t="11210" x="2393950" y="3022600"/>
          <p14:tracePt t="11218" x="2379663" y="3036888"/>
          <p14:tracePt t="11226" x="2351088" y="3051175"/>
          <p14:tracePt t="11235" x="2338388" y="3065463"/>
          <p14:tracePt t="11243" x="2324100" y="3065463"/>
          <p14:tracePt t="11251" x="2316163" y="3079750"/>
          <p14:tracePt t="11259" x="2295525" y="3079750"/>
          <p14:tracePt t="11266" x="2289175" y="3086100"/>
          <p14:tracePt t="11275" x="2266950" y="3106738"/>
          <p14:tracePt t="11284" x="2254250" y="3106738"/>
          <p14:tracePt t="11292" x="2232025" y="3114675"/>
          <p14:tracePt t="11300" x="2211388" y="3121025"/>
          <p14:tracePt t="11308" x="2184400" y="3121025"/>
          <p14:tracePt t="11317" x="2162175" y="3127375"/>
          <p14:tracePt t="11323" x="2135188" y="3127375"/>
          <p14:tracePt t="11331" x="2106613" y="3127375"/>
          <p14:tracePt t="11338" x="2085975" y="3135313"/>
          <p14:tracePt t="11347" x="2057400" y="3141663"/>
          <p14:tracePt t="11354" x="2030413" y="3141663"/>
          <p14:tracePt t="11363" x="2008188" y="3149600"/>
          <p14:tracePt t="11370" x="1966913" y="3162300"/>
          <p14:tracePt t="11380" x="1946275" y="3162300"/>
          <p14:tracePt t="11386" x="1924050" y="3170238"/>
          <p14:tracePt t="11395" x="1897063" y="3176588"/>
          <p14:tracePt t="11403" x="1868488" y="3190875"/>
          <p14:tracePt t="11410" x="1854200" y="3198813"/>
          <p14:tracePt t="11418" x="1833563" y="3205163"/>
          <p14:tracePt t="11426" x="1812925" y="3233738"/>
          <p14:tracePt t="11435" x="1792288" y="3246438"/>
          <p14:tracePt t="11442" x="1770063" y="3268663"/>
          <p14:tracePt t="11450" x="1749425" y="3289300"/>
          <p14:tracePt t="11459" x="1735138" y="3316288"/>
          <p14:tracePt t="11468" x="1722438" y="3352800"/>
          <p14:tracePt t="11476" x="1714500" y="3379788"/>
          <p14:tracePt t="11485" x="1708150" y="3414713"/>
          <p14:tracePt t="11492" x="1700213" y="3463925"/>
          <p14:tracePt t="11502" x="1700213" y="3498850"/>
          <p14:tracePt t="11508" x="1700213" y="3541713"/>
          <p14:tracePt t="11516" x="1700213" y="3589338"/>
          <p14:tracePt t="11523" x="1700213" y="3624263"/>
          <p14:tracePt t="11531" x="1700213" y="3652838"/>
          <p14:tracePt t="11539" x="1700213" y="3695700"/>
          <p14:tracePt t="11547" x="1714500" y="3743325"/>
          <p14:tracePt t="11555" x="1722438" y="3757613"/>
          <p14:tracePt t="11563" x="1749425" y="3786188"/>
          <p14:tracePt t="11571" x="1757363" y="3806825"/>
          <p14:tracePt t="11579" x="1778000" y="3821113"/>
          <p14:tracePt t="11586" x="1784350" y="3827463"/>
          <p14:tracePt t="11595" x="1804988" y="3848100"/>
          <p14:tracePt t="11603" x="1833563" y="3856038"/>
          <p14:tracePt t="11611" x="1854200" y="3876675"/>
          <p14:tracePt t="11619" x="1889125" y="3890963"/>
          <p14:tracePt t="11627" x="1917700" y="3911600"/>
          <p14:tracePt t="11634" x="1981200" y="3940175"/>
          <p14:tracePt t="11642" x="2030413" y="3946525"/>
          <p14:tracePt t="11650" x="2092325" y="3960813"/>
          <p14:tracePt t="11658" x="2141538" y="3975100"/>
          <p14:tracePt t="11666" x="2205038" y="3981450"/>
          <p14:tracePt t="11674" x="2246313" y="3989388"/>
          <p14:tracePt t="11683" x="2316163" y="3995738"/>
          <p14:tracePt t="11691" x="2379663" y="4010025"/>
          <p14:tracePt t="11700" x="2435225" y="4010025"/>
          <p14:tracePt t="11707" x="2519363" y="4010025"/>
          <p14:tracePt t="11715" x="2617788" y="4010025"/>
          <p14:tracePt t="11723" x="2693988" y="4010025"/>
          <p14:tracePt t="11731" x="2792413" y="4010025"/>
          <p14:tracePt t="11739" x="2890838" y="4010025"/>
          <p14:tracePt t="11747" x="2917825" y="4010025"/>
          <p14:tracePt t="11755" x="3001963" y="4010025"/>
          <p14:tracePt t="11764" x="3106738" y="4002088"/>
          <p14:tracePt t="11771" x="3190875" y="3995738"/>
          <p14:tracePt t="11779" x="3282950" y="3960813"/>
          <p14:tracePt t="11787" x="3352800" y="3954463"/>
          <p14:tracePt t="11794" x="3443288" y="3932238"/>
          <p14:tracePt t="11802" x="3506788" y="3919538"/>
          <p14:tracePt t="11811" x="3568700" y="3890963"/>
          <p14:tracePt t="11819" x="3625850" y="3856038"/>
          <p14:tracePt t="11826" x="3675063" y="3841750"/>
          <p14:tracePt t="11835" x="3722688" y="3813175"/>
          <p14:tracePt t="11842" x="3757613" y="3792538"/>
          <p14:tracePt t="11850" x="3800475" y="3765550"/>
          <p14:tracePt t="11858" x="3835400" y="3722688"/>
          <p14:tracePt t="11867" x="3856038" y="3702050"/>
          <p14:tracePt t="11875" x="3870325" y="3667125"/>
          <p14:tracePt t="11884" x="3884613" y="3638550"/>
          <p14:tracePt t="11891" x="3884613" y="3597275"/>
          <p14:tracePt t="11900" x="3884613" y="3562350"/>
          <p14:tracePt t="11907" x="3884613" y="3533775"/>
          <p14:tracePt t="11915" x="3884613" y="3492500"/>
          <p14:tracePt t="11923" x="3884613" y="3470275"/>
          <p14:tracePt t="11931" x="3876675" y="3443288"/>
          <p14:tracePt t="11939" x="3849688" y="3408363"/>
          <p14:tracePt t="11948" x="3821113" y="3373438"/>
          <p14:tracePt t="11955" x="3786188" y="3338513"/>
          <p14:tracePt t="11964" x="3744913" y="3303588"/>
          <p14:tracePt t="11971" x="3687763" y="3268663"/>
          <p14:tracePt t="11980" x="3632200" y="3233738"/>
          <p14:tracePt t="11987" x="3556000" y="3198813"/>
          <p14:tracePt t="11995" x="3498850" y="3162300"/>
          <p14:tracePt t="12003" x="3436938" y="3141663"/>
          <p14:tracePt t="12011" x="3367088" y="3106738"/>
          <p14:tracePt t="12019" x="3309938" y="3086100"/>
          <p14:tracePt t="12027" x="3254375" y="3079750"/>
          <p14:tracePt t="12035" x="3198813" y="3065463"/>
          <p14:tracePt t="12043" x="3135313" y="3051175"/>
          <p14:tracePt t="12051" x="3079750" y="3036888"/>
          <p14:tracePt t="12059" x="3016250" y="3030538"/>
          <p14:tracePt t="12068" x="2967038" y="3030538"/>
          <p14:tracePt t="12075" x="2917825" y="3016250"/>
          <p14:tracePt t="12084" x="2876550" y="3016250"/>
          <p14:tracePt t="12091" x="2827338" y="3009900"/>
          <p14:tracePt t="12100" x="2786063" y="3001963"/>
          <p14:tracePt t="12107" x="2736850" y="3001963"/>
          <p14:tracePt t="12115" x="2673350" y="3001963"/>
          <p14:tracePt t="12123" x="2603500" y="3001963"/>
          <p14:tracePt t="12132" x="2547938" y="3001963"/>
          <p14:tracePt t="12149" x="2379663" y="3001963"/>
          <p14:tracePt t="12155" x="2309813" y="3001963"/>
          <p14:tracePt t="12165" x="2225675" y="3001963"/>
          <p14:tracePt t="12171" x="2147888" y="3001963"/>
          <p14:tracePt t="12180" x="2078038" y="3001963"/>
          <p14:tracePt t="12187" x="2008188" y="3001963"/>
          <p14:tracePt t="12195" x="1938338" y="3001963"/>
          <p14:tracePt t="12203" x="1854200" y="3001963"/>
          <p14:tracePt t="12211" x="1784350" y="3001963"/>
          <p14:tracePt t="12219" x="1714500" y="3001963"/>
          <p14:tracePt t="12227" x="1616075" y="3001963"/>
          <p14:tracePt t="12235" x="1539875" y="3001963"/>
          <p14:tracePt t="12243" x="1462088" y="3001963"/>
          <p14:tracePt t="12251" x="1385888" y="3001963"/>
          <p14:tracePt t="12259" x="1322388" y="3001963"/>
          <p14:tracePt t="12268" x="1260475" y="3001963"/>
          <p14:tracePt t="12275" x="1217613" y="3001963"/>
          <p14:tracePt t="12284" x="1196975" y="3001963"/>
          <p14:tracePt t="12291" x="1176338" y="3001963"/>
          <p14:tracePt t="12300" x="1147763" y="3009900"/>
          <p14:tracePt t="12307" x="1119188" y="3009900"/>
          <p14:tracePt t="12315" x="1084263" y="3016250"/>
          <p14:tracePt t="12323" x="1049338" y="3022600"/>
          <p14:tracePt t="12332" x="1014413" y="3044825"/>
          <p14:tracePt t="12340" x="979488" y="3051175"/>
          <p14:tracePt t="12349" x="923925" y="3079750"/>
          <p14:tracePt t="12356" x="903288" y="3092450"/>
          <p14:tracePt t="12366" x="854075" y="3121025"/>
          <p14:tracePt t="12371" x="819150" y="3155950"/>
          <p14:tracePt t="12382" x="784225" y="3190875"/>
          <p14:tracePt t="12388" x="755650" y="3211513"/>
          <p14:tracePt t="12396" x="728663" y="3254375"/>
          <p14:tracePt t="12404" x="706438" y="3309938"/>
          <p14:tracePt t="12412" x="700088" y="3344863"/>
          <p14:tracePt t="12421" x="685800" y="3414713"/>
          <p14:tracePt t="12428" x="671513" y="3457575"/>
          <p14:tracePt t="12436" x="665163" y="3498850"/>
          <p14:tracePt t="12444" x="665163" y="3533775"/>
          <p14:tracePt t="12452" x="665163" y="3562350"/>
          <p14:tracePt t="12460" x="665163" y="3589338"/>
          <p14:tracePt t="12468" x="671513" y="3617913"/>
          <p14:tracePt t="12475" x="679450" y="3632200"/>
          <p14:tracePt t="12484" x="685800" y="3646488"/>
          <p14:tracePt t="12491" x="700088" y="3667125"/>
          <p14:tracePt t="12499" x="714375" y="3702050"/>
          <p14:tracePt t="12507" x="728663" y="3722688"/>
          <p14:tracePt t="12517" x="755650" y="3751263"/>
          <p14:tracePt t="12523" x="784225" y="3792538"/>
          <p14:tracePt t="12533" x="811213" y="3800475"/>
          <p14:tracePt t="12540" x="868363" y="3835400"/>
          <p14:tracePt t="12549" x="938213" y="3870325"/>
          <p14:tracePt t="12556" x="965200" y="3884613"/>
          <p14:tracePt t="12566" x="1042988" y="3905250"/>
          <p14:tracePt t="12572" x="1127125" y="3932238"/>
          <p14:tracePt t="12580" x="1203325" y="3954463"/>
          <p14:tracePt t="12589" x="1281113" y="3975100"/>
          <p14:tracePt t="12596" x="1379538" y="3995738"/>
          <p14:tracePt t="12603" x="1470025" y="4010025"/>
          <p14:tracePt t="12611" x="1525588" y="4016375"/>
          <p14:tracePt t="12619" x="1595438" y="4024313"/>
          <p14:tracePt t="12627" x="1665288" y="4030663"/>
          <p14:tracePt t="12635" x="1722438" y="4038600"/>
          <p14:tracePt t="12643" x="1792288" y="4051300"/>
          <p14:tracePt t="12652" x="1847850" y="4051300"/>
          <p14:tracePt t="12659" x="1924050" y="4051300"/>
          <p14:tracePt t="12668" x="2008188" y="4051300"/>
          <p14:tracePt t="12675" x="2100263" y="4051300"/>
          <p14:tracePt t="12684" x="2184400" y="4051300"/>
          <p14:tracePt t="12691" x="2281238" y="4051300"/>
          <p14:tracePt t="12700" x="2386013" y="4051300"/>
          <p14:tracePt t="12707" x="2484438" y="4051300"/>
          <p14:tracePt t="12716" x="2597150" y="4051300"/>
          <p14:tracePt t="12723" x="2716213" y="4051300"/>
          <p14:tracePt t="12731" x="2827338" y="4051300"/>
          <p14:tracePt t="12739" x="2911475" y="4051300"/>
          <p14:tracePt t="12749" x="3016250" y="4051300"/>
          <p14:tracePt t="12755" x="3114675" y="4051300"/>
          <p14:tracePt t="12765" x="3213100" y="4051300"/>
          <p14:tracePt t="12771" x="3282950" y="4051300"/>
          <p14:tracePt t="12780" x="3367088" y="4051300"/>
          <p14:tracePt t="12787" x="3436938" y="4038600"/>
          <p14:tracePt t="12795" x="3513138" y="4016375"/>
          <p14:tracePt t="12803" x="3576638" y="3995738"/>
          <p14:tracePt t="12811" x="3646488" y="3975100"/>
          <p14:tracePt t="12819" x="3695700" y="3960813"/>
          <p14:tracePt t="12827" x="3765550" y="3925888"/>
          <p14:tracePt t="12836" x="3841750" y="3884613"/>
          <p14:tracePt t="12843" x="3890963" y="3856038"/>
          <p14:tracePt t="12852" x="3925888" y="3827463"/>
          <p14:tracePt t="12859" x="3975100" y="3800475"/>
          <p14:tracePt t="12868" x="4010025" y="3765550"/>
          <p14:tracePt t="12876" x="4030663" y="3751263"/>
          <p14:tracePt t="12884" x="4052888" y="3722688"/>
          <p14:tracePt t="12891" x="4065588" y="3695700"/>
          <p14:tracePt t="12901" x="4079875" y="3659188"/>
          <p14:tracePt t="12907" x="4079875" y="3632200"/>
          <p14:tracePt t="12917" x="4079875" y="3611563"/>
          <p14:tracePt t="12923" x="4079875" y="3597275"/>
          <p14:tracePt t="12932" x="4079875" y="3589338"/>
          <p14:tracePt t="12939" x="4079875" y="3568700"/>
          <p14:tracePt t="12949" x="4079875" y="3554413"/>
          <p14:tracePt t="12955" x="4079875" y="3527425"/>
          <p14:tracePt t="12964" x="4052888" y="3492500"/>
          <p14:tracePt t="12971" x="4024313" y="3470275"/>
          <p14:tracePt t="12979" x="3995738" y="3443288"/>
          <p14:tracePt t="12987" x="3933825" y="3414713"/>
          <p14:tracePt t="12995" x="3876675" y="3387725"/>
          <p14:tracePt t="13003" x="3829050" y="3359150"/>
          <p14:tracePt t="13011" x="3751263" y="3330575"/>
          <p14:tracePt t="13019" x="3687763" y="3316288"/>
          <p14:tracePt t="13027" x="3611563" y="3289300"/>
          <p14:tracePt t="13035" x="3548063" y="3268663"/>
          <p14:tracePt t="13043" x="3478213" y="3246438"/>
          <p14:tracePt t="13052" x="3408363" y="3233738"/>
          <p14:tracePt t="13059" x="3324225" y="3211513"/>
          <p14:tracePt t="13068" x="3240088" y="3198813"/>
          <p14:tracePt t="13075" x="3155950" y="3170238"/>
          <p14:tracePt t="13083" x="3079750" y="3162300"/>
          <p14:tracePt t="13091" x="2989263" y="3141663"/>
          <p14:tracePt t="13100" x="2917825" y="3135313"/>
          <p14:tracePt t="13107" x="2855913" y="3127375"/>
          <p14:tracePt t="13117" x="2806700" y="3127375"/>
          <p14:tracePt t="13123" x="2757488" y="3127375"/>
          <p14:tracePt t="13131" x="2722563" y="3127375"/>
          <p14:tracePt t="13139" x="2681288" y="3127375"/>
          <p14:tracePt t="13150" x="2644775" y="3127375"/>
          <p14:tracePt t="13155" x="2597150" y="3127375"/>
          <p14:tracePt t="13164" x="2568575" y="3127375"/>
          <p14:tracePt t="13171" x="2533650" y="3127375"/>
          <p14:tracePt t="13179" x="2492375" y="3127375"/>
          <p14:tracePt t="13187" x="2463800" y="3127375"/>
          <p14:tracePt t="13195" x="2428875" y="3127375"/>
          <p14:tracePt t="13203" x="2386013" y="3127375"/>
          <p14:tracePt t="13211" x="2365375" y="3127375"/>
          <p14:tracePt t="13219" x="2330450" y="3127375"/>
          <p14:tracePt t="13227" x="2316163" y="3127375"/>
          <p14:tracePt t="13235" x="2295525" y="3135313"/>
          <p14:tracePt t="13243" x="2289175" y="3135313"/>
          <p14:tracePt t="13252" x="2266950" y="3141663"/>
          <p14:tracePt t="13340" x="2301875" y="3141663"/>
          <p14:tracePt t="13348" x="2373313" y="3149600"/>
          <p14:tracePt t="13356" x="2455863" y="3149600"/>
          <p14:tracePt t="13364" x="2582863" y="3149600"/>
          <p14:tracePt t="13372" x="2701925" y="3149600"/>
          <p14:tracePt t="13381" x="2835275" y="3149600"/>
          <p14:tracePt t="13388" x="2989263" y="3149600"/>
          <p14:tracePt t="13396" x="3143250" y="3149600"/>
          <p14:tracePt t="13404" x="3254375" y="3149600"/>
          <p14:tracePt t="13411" x="3359150" y="3149600"/>
          <p14:tracePt t="13420" x="3457575" y="3149600"/>
          <p14:tracePt t="13427" x="3562350" y="3149600"/>
          <p14:tracePt t="13436" x="3632200" y="3149600"/>
          <p14:tracePt t="13443" x="3716338" y="3149600"/>
          <p14:tracePt t="13452" x="3794125" y="3149600"/>
          <p14:tracePt t="13459" x="3870325" y="3149600"/>
          <p14:tracePt t="13468" x="3940175" y="3149600"/>
          <p14:tracePt t="13476" x="4010025" y="3149600"/>
          <p14:tracePt t="13484" x="4065588" y="3149600"/>
          <p14:tracePt t="13491" x="4108450" y="3149600"/>
          <p14:tracePt t="13500" x="4149725" y="3149600"/>
          <p14:tracePt t="13507" x="4206875" y="3149600"/>
          <p14:tracePt t="13516" x="4241800" y="3149600"/>
          <p14:tracePt t="13523" x="4268788" y="3149600"/>
          <p14:tracePt t="13533" x="4283075" y="3149600"/>
          <p14:tracePt t="13540" x="4297363" y="3149600"/>
          <p14:tracePt t="13580" x="4303713" y="3155950"/>
          <p14:tracePt t="13595" x="4311650" y="3155950"/>
          <p14:tracePt t="16003" x="0" y="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40">
            <a:extLst>
              <a:ext uri="{FF2B5EF4-FFF2-40B4-BE49-F238E27FC236}">
                <a16:creationId xmlns:a16="http://schemas.microsoft.com/office/drawing/2014/main" id="{F4B06E01-281D-BB44-A5EE-4E868BC2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0332"/>
            <a:ext cx="12192000" cy="1902372"/>
          </a:xfrm>
        </p:spPr>
        <p:txBody>
          <a:bodyPr>
            <a:noAutofit/>
          </a:bodyPr>
          <a:lstStyle/>
          <a:p>
            <a:pPr algn="ctr"/>
            <a:br>
              <a:rPr lang="de-DE" sz="4800" dirty="0"/>
            </a:br>
            <a:r>
              <a:rPr lang="de-DE" sz="4800" dirty="0"/>
              <a:t>BILDSCHIRMAUFNAHMEN</a:t>
            </a:r>
            <a:br>
              <a:rPr lang="de-DE" sz="4800" dirty="0"/>
            </a:br>
            <a:r>
              <a:rPr lang="de-DE" sz="4800" dirty="0"/>
              <a:t>(SCREENCASTS)</a:t>
            </a:r>
          </a:p>
        </p:txBody>
      </p:sp>
    </p:spTree>
    <p:extLst>
      <p:ext uri="{BB962C8B-B14F-4D97-AF65-F5344CB8AC3E}">
        <p14:creationId xmlns:p14="http://schemas.microsoft.com/office/powerpoint/2010/main" val="3190624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E19DC6-7DF6-43B5-BA5A-B3CA43F4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1120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Bildschirmaufzeichnungen (Screencasts)</a:t>
            </a:r>
          </a:p>
        </p:txBody>
      </p:sp>
      <p:sp>
        <p:nvSpPr>
          <p:cNvPr id="8" name="Inhaltsplatzhalter 9">
            <a:extLst>
              <a:ext uri="{FF2B5EF4-FFF2-40B4-BE49-F238E27FC236}">
                <a16:creationId xmlns:a16="http://schemas.microsoft.com/office/drawing/2014/main" id="{B81FF5A8-3826-4AA1-8B01-8C185250432E}"/>
              </a:ext>
            </a:extLst>
          </p:cNvPr>
          <p:cNvSpPr txBox="1">
            <a:spLocks/>
          </p:cNvSpPr>
          <p:nvPr/>
        </p:nvSpPr>
        <p:spPr>
          <a:xfrm>
            <a:off x="540000" y="1907280"/>
            <a:ext cx="60710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200" dirty="0"/>
              <a:t>Screencasts sind Aufnahmen des eigenen Bildschirms (unabhängig von PP)</a:t>
            </a:r>
          </a:p>
          <a:p>
            <a:pPr>
              <a:lnSpc>
                <a:spcPct val="100000"/>
              </a:lnSpc>
            </a:pPr>
            <a:endParaRPr lang="de-DE" sz="2200" dirty="0"/>
          </a:p>
          <a:p>
            <a:pPr>
              <a:lnSpc>
                <a:spcPct val="100000"/>
              </a:lnSpc>
            </a:pPr>
            <a:r>
              <a:rPr lang="de-DE" sz="2200" dirty="0"/>
              <a:t>Mit der Software OBS (Open </a:t>
            </a:r>
            <a:r>
              <a:rPr lang="de-DE" sz="2200" dirty="0" err="1"/>
              <a:t>Broadcaster</a:t>
            </a:r>
            <a:r>
              <a:rPr lang="de-DE" sz="2200" dirty="0"/>
              <a:t> Software) können Sie Ihren Bildschirm aufnehmen</a:t>
            </a:r>
          </a:p>
          <a:p>
            <a:pPr>
              <a:lnSpc>
                <a:spcPct val="100000"/>
              </a:lnSpc>
            </a:pPr>
            <a:endParaRPr lang="de-DE" sz="2200" dirty="0"/>
          </a:p>
          <a:p>
            <a:pPr>
              <a:lnSpc>
                <a:spcPct val="100000"/>
              </a:lnSpc>
            </a:pPr>
            <a:r>
              <a:rPr lang="de-DE" sz="2200" dirty="0"/>
              <a:t>Auch in BBB kann eine Aufnahme gemacht werden, allerdings kein Download möglich, sondern nur „Teilen“-Link zum Video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9CD56A5-3F08-4F6A-8D08-6628FE12A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971" y="1467013"/>
            <a:ext cx="36957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82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80F50DF-15A0-4861-80E7-D970B7805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664" y="503725"/>
            <a:ext cx="9468671" cy="542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11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>
            <a:extLst>
              <a:ext uri="{FF2B5EF4-FFF2-40B4-BE49-F238E27FC236}">
                <a16:creationId xmlns:a16="http://schemas.microsoft.com/office/drawing/2014/main" id="{B81FF5A8-3826-4AA1-8B01-8C185250432E}"/>
              </a:ext>
            </a:extLst>
          </p:cNvPr>
          <p:cNvSpPr txBox="1">
            <a:spLocks/>
          </p:cNvSpPr>
          <p:nvPr/>
        </p:nvSpPr>
        <p:spPr>
          <a:xfrm>
            <a:off x="540000" y="1907280"/>
            <a:ext cx="60710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de-DE" sz="2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2F31F5A-A14A-4CC0-A09C-AE53BC9B7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310" y="1570757"/>
            <a:ext cx="5483950" cy="44249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55E4B7E-5B0B-472D-93AC-7DD235166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79" y="1604099"/>
            <a:ext cx="4677428" cy="4391638"/>
          </a:xfrm>
          <a:prstGeom prst="rect">
            <a:avLst/>
          </a:prstGeom>
        </p:spPr>
      </p:pic>
      <p:sp>
        <p:nvSpPr>
          <p:cNvPr id="9" name="Titel 6">
            <a:extLst>
              <a:ext uri="{FF2B5EF4-FFF2-40B4-BE49-F238E27FC236}">
                <a16:creationId xmlns:a16="http://schemas.microsoft.com/office/drawing/2014/main" id="{07DEFF0D-9268-4483-8C61-83985927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1120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2.2 Bildschirmaufzeichnungen | Einrichtungsassistent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50AA412-B41F-45B5-B754-4B6BADFB8028}"/>
              </a:ext>
            </a:extLst>
          </p:cNvPr>
          <p:cNvCxnSpPr>
            <a:cxnSpLocks/>
          </p:cNvCxnSpPr>
          <p:nvPr/>
        </p:nvCxnSpPr>
        <p:spPr>
          <a:xfrm>
            <a:off x="236804" y="3019726"/>
            <a:ext cx="606391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DE2141D-A9F7-4D6E-870E-95D57EF3D59C}"/>
              </a:ext>
            </a:extLst>
          </p:cNvPr>
          <p:cNvCxnSpPr>
            <a:cxnSpLocks/>
          </p:cNvCxnSpPr>
          <p:nvPr/>
        </p:nvCxnSpPr>
        <p:spPr>
          <a:xfrm flipH="1">
            <a:off x="11317212" y="3148664"/>
            <a:ext cx="650326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2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E19DC6-7DF6-43B5-BA5A-B3CA43F4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Programm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3F3E13ED-C139-4097-8A90-AD24C8B3C7D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7094774"/>
              </p:ext>
            </p:extLst>
          </p:nvPr>
        </p:nvGraphicFramePr>
        <p:xfrm>
          <a:off x="1793875" y="2056631"/>
          <a:ext cx="8604250" cy="324445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442440">
                  <a:extLst>
                    <a:ext uri="{9D8B030D-6E8A-4147-A177-3AD203B41FA5}">
                      <a16:colId xmlns:a16="http://schemas.microsoft.com/office/drawing/2014/main" val="3065203738"/>
                    </a:ext>
                  </a:extLst>
                </a:gridCol>
                <a:gridCol w="6161810">
                  <a:extLst>
                    <a:ext uri="{9D8B030D-6E8A-4147-A177-3AD203B41FA5}">
                      <a16:colId xmlns:a16="http://schemas.microsoft.com/office/drawing/2014/main" val="333778209"/>
                    </a:ext>
                  </a:extLst>
                </a:gridCol>
              </a:tblGrid>
              <a:tr h="946452">
                <a:tc>
                  <a:txBody>
                    <a:bodyPr/>
                    <a:lstStyle/>
                    <a:p>
                      <a:r>
                        <a:rPr lang="de-D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 Lectures des DEZ III B6 – </a:t>
                      </a:r>
                    </a:p>
                    <a:p>
                      <a:r>
                        <a:rPr lang="de-D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Lehrentwicklung &amp; Hochschuldidaktik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029313"/>
                  </a:ext>
                </a:extLst>
              </a:tr>
              <a:tr h="766002">
                <a:tc>
                  <a:txBody>
                    <a:bodyPr/>
                    <a:lstStyle/>
                    <a:p>
                      <a:r>
                        <a:rPr lang="de-DE" sz="18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22.02.2024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Videos für die Lehre produzieren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592012"/>
                  </a:ext>
                </a:extLst>
              </a:tr>
              <a:tr h="766002"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29.02.2024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Vorlesungen interaktiver gestalten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694544"/>
                  </a:ext>
                </a:extLst>
              </a:tr>
              <a:tr h="766002"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07.03.2024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Quizze und Testate in ILIAS gestalten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983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337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>
            <a:extLst>
              <a:ext uri="{FF2B5EF4-FFF2-40B4-BE49-F238E27FC236}">
                <a16:creationId xmlns:a16="http://schemas.microsoft.com/office/drawing/2014/main" id="{B81FF5A8-3826-4AA1-8B01-8C185250432E}"/>
              </a:ext>
            </a:extLst>
          </p:cNvPr>
          <p:cNvSpPr txBox="1">
            <a:spLocks/>
          </p:cNvSpPr>
          <p:nvPr/>
        </p:nvSpPr>
        <p:spPr>
          <a:xfrm>
            <a:off x="540000" y="1907280"/>
            <a:ext cx="60710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de-DE" sz="22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440C4C5-51CC-4297-99B0-9B54A8AD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75" y="47843"/>
            <a:ext cx="9144000" cy="619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47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>
            <a:extLst>
              <a:ext uri="{FF2B5EF4-FFF2-40B4-BE49-F238E27FC236}">
                <a16:creationId xmlns:a16="http://schemas.microsoft.com/office/drawing/2014/main" id="{B81FF5A8-3826-4AA1-8B01-8C185250432E}"/>
              </a:ext>
            </a:extLst>
          </p:cNvPr>
          <p:cNvSpPr txBox="1">
            <a:spLocks/>
          </p:cNvSpPr>
          <p:nvPr/>
        </p:nvSpPr>
        <p:spPr>
          <a:xfrm>
            <a:off x="540000" y="1907280"/>
            <a:ext cx="60710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de-DE" sz="22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440C4C5-51CC-4297-99B0-9B54A8AD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75" y="47843"/>
            <a:ext cx="9144000" cy="619142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A2119F08-EA5F-455F-AB1D-C5ED2D813030}"/>
              </a:ext>
            </a:extLst>
          </p:cNvPr>
          <p:cNvSpPr/>
          <p:nvPr/>
        </p:nvSpPr>
        <p:spPr>
          <a:xfrm>
            <a:off x="2405063" y="404812"/>
            <a:ext cx="6958012" cy="391953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16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>
            <a:extLst>
              <a:ext uri="{FF2B5EF4-FFF2-40B4-BE49-F238E27FC236}">
                <a16:creationId xmlns:a16="http://schemas.microsoft.com/office/drawing/2014/main" id="{B81FF5A8-3826-4AA1-8B01-8C185250432E}"/>
              </a:ext>
            </a:extLst>
          </p:cNvPr>
          <p:cNvSpPr txBox="1">
            <a:spLocks/>
          </p:cNvSpPr>
          <p:nvPr/>
        </p:nvSpPr>
        <p:spPr>
          <a:xfrm>
            <a:off x="540000" y="1907280"/>
            <a:ext cx="60710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de-DE" sz="22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440C4C5-51CC-4297-99B0-9B54A8AD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75" y="47843"/>
            <a:ext cx="9144000" cy="619142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6241CFA-8C89-4AD2-8A44-3E9C662FD21A}"/>
              </a:ext>
            </a:extLst>
          </p:cNvPr>
          <p:cNvSpPr/>
          <p:nvPr/>
        </p:nvSpPr>
        <p:spPr>
          <a:xfrm>
            <a:off x="3204716" y="4645572"/>
            <a:ext cx="1853059" cy="145519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908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>
            <a:extLst>
              <a:ext uri="{FF2B5EF4-FFF2-40B4-BE49-F238E27FC236}">
                <a16:creationId xmlns:a16="http://schemas.microsoft.com/office/drawing/2014/main" id="{B81FF5A8-3826-4AA1-8B01-8C185250432E}"/>
              </a:ext>
            </a:extLst>
          </p:cNvPr>
          <p:cNvSpPr txBox="1">
            <a:spLocks/>
          </p:cNvSpPr>
          <p:nvPr/>
        </p:nvSpPr>
        <p:spPr>
          <a:xfrm>
            <a:off x="540000" y="1907280"/>
            <a:ext cx="60710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de-DE" sz="22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440C4C5-51CC-4297-99B0-9B54A8AD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75" y="47843"/>
            <a:ext cx="9144000" cy="619142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CAA90E1-42F0-43E2-BC11-06A1173515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29" t="42300" r="61907" b="4928"/>
          <a:stretch/>
        </p:blipFill>
        <p:spPr>
          <a:xfrm>
            <a:off x="3322722" y="2396691"/>
            <a:ext cx="1617045" cy="361909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6241CFA-8C89-4AD2-8A44-3E9C662FD21A}"/>
              </a:ext>
            </a:extLst>
          </p:cNvPr>
          <p:cNvSpPr/>
          <p:nvPr/>
        </p:nvSpPr>
        <p:spPr>
          <a:xfrm>
            <a:off x="3322722" y="2406317"/>
            <a:ext cx="1617045" cy="361909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52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>
            <a:extLst>
              <a:ext uri="{FF2B5EF4-FFF2-40B4-BE49-F238E27FC236}">
                <a16:creationId xmlns:a16="http://schemas.microsoft.com/office/drawing/2014/main" id="{B81FF5A8-3826-4AA1-8B01-8C185250432E}"/>
              </a:ext>
            </a:extLst>
          </p:cNvPr>
          <p:cNvSpPr txBox="1">
            <a:spLocks/>
          </p:cNvSpPr>
          <p:nvPr/>
        </p:nvSpPr>
        <p:spPr>
          <a:xfrm>
            <a:off x="540000" y="1907280"/>
            <a:ext cx="60710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de-DE" sz="22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440C4C5-51CC-4297-99B0-9B54A8AD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75" y="47843"/>
            <a:ext cx="9144000" cy="619142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39B7886-C6CD-421C-B1F4-1EBE7E2E9D0E}"/>
              </a:ext>
            </a:extLst>
          </p:cNvPr>
          <p:cNvSpPr/>
          <p:nvPr/>
        </p:nvSpPr>
        <p:spPr>
          <a:xfrm>
            <a:off x="5057775" y="4645572"/>
            <a:ext cx="2466975" cy="145519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177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>
            <a:extLst>
              <a:ext uri="{FF2B5EF4-FFF2-40B4-BE49-F238E27FC236}">
                <a16:creationId xmlns:a16="http://schemas.microsoft.com/office/drawing/2014/main" id="{B81FF5A8-3826-4AA1-8B01-8C185250432E}"/>
              </a:ext>
            </a:extLst>
          </p:cNvPr>
          <p:cNvSpPr txBox="1">
            <a:spLocks/>
          </p:cNvSpPr>
          <p:nvPr/>
        </p:nvSpPr>
        <p:spPr>
          <a:xfrm>
            <a:off x="540000" y="1907280"/>
            <a:ext cx="60710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de-DE" sz="22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440C4C5-51CC-4297-99B0-9B54A8AD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75" y="47843"/>
            <a:ext cx="9144000" cy="619142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EFA5201-505D-461C-8C17-05C075C10067}"/>
              </a:ext>
            </a:extLst>
          </p:cNvPr>
          <p:cNvSpPr/>
          <p:nvPr/>
        </p:nvSpPr>
        <p:spPr>
          <a:xfrm>
            <a:off x="8748710" y="4645572"/>
            <a:ext cx="1708145" cy="145519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558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E19DC6-7DF6-43B5-BA5A-B3CA43F4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1120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Beispiel</a:t>
            </a:r>
          </a:p>
        </p:txBody>
      </p:sp>
      <p:sp>
        <p:nvSpPr>
          <p:cNvPr id="6" name="Inhaltsplatzhalter 9">
            <a:extLst>
              <a:ext uri="{FF2B5EF4-FFF2-40B4-BE49-F238E27FC236}">
                <a16:creationId xmlns:a16="http://schemas.microsoft.com/office/drawing/2014/main" id="{C545309C-44A6-494C-A7F6-64B80E2D5DAC}"/>
              </a:ext>
            </a:extLst>
          </p:cNvPr>
          <p:cNvSpPr txBox="1">
            <a:spLocks/>
          </p:cNvSpPr>
          <p:nvPr/>
        </p:nvSpPr>
        <p:spPr>
          <a:xfrm>
            <a:off x="539999" y="1928173"/>
            <a:ext cx="7670350" cy="4087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de-DE" sz="2200" dirty="0"/>
          </a:p>
        </p:txBody>
      </p:sp>
      <p:sp>
        <p:nvSpPr>
          <p:cNvPr id="5" name="Inhaltsplatzhalter 9">
            <a:extLst>
              <a:ext uri="{FF2B5EF4-FFF2-40B4-BE49-F238E27FC236}">
                <a16:creationId xmlns:a16="http://schemas.microsoft.com/office/drawing/2014/main" id="{EC761A64-48FE-4594-9D9D-70C7DDB31DB3}"/>
              </a:ext>
            </a:extLst>
          </p:cNvPr>
          <p:cNvSpPr txBox="1">
            <a:spLocks/>
          </p:cNvSpPr>
          <p:nvPr/>
        </p:nvSpPr>
        <p:spPr>
          <a:xfrm>
            <a:off x="183865" y="2319688"/>
            <a:ext cx="2982847" cy="3601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200" dirty="0"/>
              <a:t>Bildschirmaufnahme mit Bild-in-Bild</a:t>
            </a:r>
          </a:p>
          <a:p>
            <a:pPr>
              <a:lnSpc>
                <a:spcPct val="100000"/>
              </a:lnSpc>
            </a:pPr>
            <a:endParaRPr lang="de-DE" sz="2200" dirty="0"/>
          </a:p>
          <a:p>
            <a:pPr>
              <a:lnSpc>
                <a:spcPct val="100000"/>
              </a:lnSpc>
            </a:pPr>
            <a:r>
              <a:rPr lang="de-DE" sz="2200" dirty="0"/>
              <a:t>„Totale“ Einstellung</a:t>
            </a:r>
          </a:p>
          <a:p>
            <a:pPr>
              <a:lnSpc>
                <a:spcPct val="100000"/>
              </a:lnSpc>
            </a:pPr>
            <a:endParaRPr lang="de-DE" sz="2200" dirty="0"/>
          </a:p>
          <a:p>
            <a:pPr>
              <a:lnSpc>
                <a:spcPct val="100000"/>
              </a:lnSpc>
            </a:pPr>
            <a:r>
              <a:rPr lang="de-DE" sz="2200" dirty="0"/>
              <a:t>„Nahe“ Einstellung</a:t>
            </a:r>
          </a:p>
          <a:p>
            <a:pPr>
              <a:lnSpc>
                <a:spcPct val="100000"/>
              </a:lnSpc>
            </a:pPr>
            <a:endParaRPr lang="de-DE" sz="2200" dirty="0"/>
          </a:p>
          <a:p>
            <a:pPr>
              <a:lnSpc>
                <a:spcPct val="100000"/>
              </a:lnSpc>
            </a:pPr>
            <a:endParaRPr lang="de-DE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928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40">
            <a:extLst>
              <a:ext uri="{FF2B5EF4-FFF2-40B4-BE49-F238E27FC236}">
                <a16:creationId xmlns:a16="http://schemas.microsoft.com/office/drawing/2014/main" id="{F4B06E01-281D-BB44-A5EE-4E868BC2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0332"/>
            <a:ext cx="12192000" cy="1902372"/>
          </a:xfrm>
        </p:spPr>
        <p:txBody>
          <a:bodyPr>
            <a:noAutofit/>
          </a:bodyPr>
          <a:lstStyle/>
          <a:p>
            <a:pPr algn="ctr"/>
            <a:br>
              <a:rPr lang="de-DE" sz="4800" dirty="0"/>
            </a:br>
            <a:r>
              <a:rPr lang="de-DE" sz="4800" dirty="0"/>
              <a:t>AUDIOMATERIAL</a:t>
            </a:r>
            <a:br>
              <a:rPr lang="de-DE" sz="4800" dirty="0"/>
            </a:br>
            <a:r>
              <a:rPr lang="de-DE" sz="4800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3343485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E19DC6-7DF6-43B5-BA5A-B3CA43F4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1120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Audiomaterial bearbeiten</a:t>
            </a:r>
          </a:p>
        </p:txBody>
      </p:sp>
      <p:sp>
        <p:nvSpPr>
          <p:cNvPr id="8" name="Inhaltsplatzhalter 9">
            <a:extLst>
              <a:ext uri="{FF2B5EF4-FFF2-40B4-BE49-F238E27FC236}">
                <a16:creationId xmlns:a16="http://schemas.microsoft.com/office/drawing/2014/main" id="{B81FF5A8-3826-4AA1-8B01-8C185250432E}"/>
              </a:ext>
            </a:extLst>
          </p:cNvPr>
          <p:cNvSpPr txBox="1">
            <a:spLocks/>
          </p:cNvSpPr>
          <p:nvPr/>
        </p:nvSpPr>
        <p:spPr>
          <a:xfrm>
            <a:off x="540000" y="1907279"/>
            <a:ext cx="5293241" cy="4293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200" dirty="0"/>
              <a:t>Zur Bearbeitung von Audiomaterial benötigen wir die Software Audacity</a:t>
            </a:r>
          </a:p>
          <a:p>
            <a:pPr>
              <a:lnSpc>
                <a:spcPct val="100000"/>
              </a:lnSpc>
            </a:pPr>
            <a:endParaRPr lang="de-DE" sz="2200" dirty="0"/>
          </a:p>
          <a:p>
            <a:pPr>
              <a:lnSpc>
                <a:spcPct val="100000"/>
              </a:lnSpc>
            </a:pPr>
            <a:r>
              <a:rPr lang="de-DE" sz="2200" dirty="0"/>
              <a:t>Für einfache Audiobearbeitung völlig ausreichend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B85FD53-5956-423B-A5D1-17F85A56F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042" y="354615"/>
            <a:ext cx="3937407" cy="560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1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E19DC6-7DF6-43B5-BA5A-B3CA43F4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1120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Audiomaterial bearbeiten</a:t>
            </a:r>
          </a:p>
        </p:txBody>
      </p:sp>
      <p:sp>
        <p:nvSpPr>
          <p:cNvPr id="14" name="Inhaltsplatzhalter 9">
            <a:extLst>
              <a:ext uri="{FF2B5EF4-FFF2-40B4-BE49-F238E27FC236}">
                <a16:creationId xmlns:a16="http://schemas.microsoft.com/office/drawing/2014/main" id="{7AD413FB-D907-4232-BEBC-6B2A62A56214}"/>
              </a:ext>
            </a:extLst>
          </p:cNvPr>
          <p:cNvSpPr txBox="1">
            <a:spLocks/>
          </p:cNvSpPr>
          <p:nvPr/>
        </p:nvSpPr>
        <p:spPr>
          <a:xfrm>
            <a:off x="540000" y="1907279"/>
            <a:ext cx="3380359" cy="42938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2200" dirty="0"/>
              <a:t>Heute schauen wir uns an, wie wir…</a:t>
            </a:r>
          </a:p>
          <a:p>
            <a:pPr>
              <a:lnSpc>
                <a:spcPct val="100000"/>
              </a:lnSpc>
            </a:pPr>
            <a:endParaRPr lang="de-DE" sz="2200" dirty="0"/>
          </a:p>
          <a:p>
            <a:pPr>
              <a:lnSpc>
                <a:spcPct val="100000"/>
              </a:lnSpc>
            </a:pPr>
            <a:r>
              <a:rPr lang="de-DE" sz="2000" dirty="0"/>
              <a:t>…Soundausschnitte lauter und leiser machen</a:t>
            </a:r>
            <a:endParaRPr lang="de-DE" sz="2200" dirty="0"/>
          </a:p>
          <a:p>
            <a:pPr>
              <a:lnSpc>
                <a:spcPct val="100000"/>
              </a:lnSpc>
            </a:pPr>
            <a:endParaRPr lang="de-DE" sz="2200" dirty="0"/>
          </a:p>
          <a:p>
            <a:pPr>
              <a:lnSpc>
                <a:spcPct val="100000"/>
              </a:lnSpc>
            </a:pPr>
            <a:r>
              <a:rPr lang="de-DE" sz="2000" dirty="0"/>
              <a:t>…Hintergrund-Rauschen entfernen</a:t>
            </a:r>
          </a:p>
          <a:p>
            <a:pPr>
              <a:lnSpc>
                <a:spcPct val="100000"/>
              </a:lnSpc>
            </a:pPr>
            <a:endParaRPr lang="de-DE" sz="2000" dirty="0"/>
          </a:p>
          <a:p>
            <a:pPr>
              <a:lnSpc>
                <a:spcPct val="100000"/>
              </a:lnSpc>
            </a:pPr>
            <a:r>
              <a:rPr lang="de-DE" sz="2000" dirty="0"/>
              <a:t>… Unerwünschte Stellen entfernen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098F07-CD4E-4D0B-93A2-D9F9267E50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70" r="68721" b="52208"/>
          <a:stretch/>
        </p:blipFill>
        <p:spPr>
          <a:xfrm>
            <a:off x="4006986" y="2242686"/>
            <a:ext cx="7721830" cy="323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E19DC6-7DF6-43B5-BA5A-B3CA43F4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Erstes Hochschul-Lehrvideo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A76B9672-8C09-4EDE-957F-5F281DD3F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999" y="2180549"/>
            <a:ext cx="4284249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200" dirty="0"/>
              <a:t>Erstes Hochschul-Lehrvideo 1964 von Physiker Richard Feynman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200" dirty="0"/>
          </a:p>
          <a:p>
            <a:pPr>
              <a:lnSpc>
                <a:spcPct val="100000"/>
              </a:lnSpc>
            </a:pPr>
            <a:r>
              <a:rPr lang="de-DE" sz="2200" dirty="0"/>
              <a:t>Übertragung im BBC</a:t>
            </a:r>
          </a:p>
          <a:p>
            <a:pPr>
              <a:lnSpc>
                <a:spcPct val="100000"/>
              </a:lnSpc>
            </a:pPr>
            <a:endParaRPr lang="de-DE" sz="2200" dirty="0"/>
          </a:p>
          <a:p>
            <a:pPr>
              <a:lnSpc>
                <a:spcPct val="100000"/>
              </a:lnSpc>
            </a:pPr>
            <a:r>
              <a:rPr lang="de-DE" sz="2200" dirty="0"/>
              <a:t>Zugang über TV-Geräte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endParaRPr lang="de-DE" sz="2200" dirty="0"/>
          </a:p>
        </p:txBody>
      </p:sp>
      <p:pic>
        <p:nvPicPr>
          <p:cNvPr id="14" name="Grafik 13">
            <a:hlinkClick r:id="rId3"/>
            <a:extLst>
              <a:ext uri="{FF2B5EF4-FFF2-40B4-BE49-F238E27FC236}">
                <a16:creationId xmlns:a16="http://schemas.microsoft.com/office/drawing/2014/main" id="{D5A02D46-C8A6-41C0-B91B-D0F9249DD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887" y="1594740"/>
            <a:ext cx="6249683" cy="438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6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40">
            <a:extLst>
              <a:ext uri="{FF2B5EF4-FFF2-40B4-BE49-F238E27FC236}">
                <a16:creationId xmlns:a16="http://schemas.microsoft.com/office/drawing/2014/main" id="{F4B06E01-281D-BB44-A5EE-4E868BC2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0332"/>
            <a:ext cx="12192000" cy="1902372"/>
          </a:xfrm>
        </p:spPr>
        <p:txBody>
          <a:bodyPr>
            <a:noAutofit/>
          </a:bodyPr>
          <a:lstStyle/>
          <a:p>
            <a:pPr algn="ctr"/>
            <a:br>
              <a:rPr lang="de-DE" sz="4800" dirty="0"/>
            </a:br>
            <a:r>
              <a:rPr lang="de-DE" sz="4800" dirty="0"/>
              <a:t>VIDEOMATERIAL</a:t>
            </a:r>
            <a:br>
              <a:rPr lang="de-DE" sz="4800" dirty="0"/>
            </a:br>
            <a:r>
              <a:rPr lang="de-DE" sz="4800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1716785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E19DC6-7DF6-43B5-BA5A-B3CA43F4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1120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Videomaterial bearbeiten</a:t>
            </a:r>
          </a:p>
        </p:txBody>
      </p:sp>
      <p:sp>
        <p:nvSpPr>
          <p:cNvPr id="8" name="Inhaltsplatzhalter 9">
            <a:extLst>
              <a:ext uri="{FF2B5EF4-FFF2-40B4-BE49-F238E27FC236}">
                <a16:creationId xmlns:a16="http://schemas.microsoft.com/office/drawing/2014/main" id="{B81FF5A8-3826-4AA1-8B01-8C185250432E}"/>
              </a:ext>
            </a:extLst>
          </p:cNvPr>
          <p:cNvSpPr txBox="1">
            <a:spLocks/>
          </p:cNvSpPr>
          <p:nvPr/>
        </p:nvSpPr>
        <p:spPr>
          <a:xfrm>
            <a:off x="540000" y="1907279"/>
            <a:ext cx="5293241" cy="4293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200" dirty="0"/>
              <a:t>Zur Bearbeitung von Videomaterial benötigen wir die Software </a:t>
            </a:r>
            <a:r>
              <a:rPr lang="de-DE" sz="2200" dirty="0" err="1"/>
              <a:t>OpenShot</a:t>
            </a:r>
            <a:endParaRPr lang="de-DE" sz="2200" dirty="0"/>
          </a:p>
          <a:p>
            <a:pPr>
              <a:lnSpc>
                <a:spcPct val="100000"/>
              </a:lnSpc>
            </a:pPr>
            <a:endParaRPr lang="de-DE" sz="2200" dirty="0"/>
          </a:p>
          <a:p>
            <a:pPr>
              <a:lnSpc>
                <a:spcPct val="100000"/>
              </a:lnSpc>
            </a:pPr>
            <a:r>
              <a:rPr lang="de-DE" sz="2200" dirty="0"/>
              <a:t>Für einfache Videobearbeitung völlig ausreichend</a:t>
            </a:r>
          </a:p>
          <a:p>
            <a:pPr>
              <a:lnSpc>
                <a:spcPct val="100000"/>
              </a:lnSpc>
            </a:pPr>
            <a:endParaRPr lang="de-DE" sz="2200" dirty="0"/>
          </a:p>
          <a:p>
            <a:pPr>
              <a:lnSpc>
                <a:spcPct val="100000"/>
              </a:lnSpc>
            </a:pPr>
            <a:r>
              <a:rPr lang="de-DE" sz="2200" dirty="0"/>
              <a:t>Die wichtigsten Funktionen:</a:t>
            </a:r>
          </a:p>
          <a:p>
            <a:pPr lvl="1">
              <a:lnSpc>
                <a:spcPct val="100000"/>
              </a:lnSpc>
            </a:pPr>
            <a:r>
              <a:rPr lang="de-DE" sz="1800" dirty="0"/>
              <a:t>Schnitt/Cut</a:t>
            </a:r>
          </a:p>
          <a:p>
            <a:pPr lvl="1">
              <a:lnSpc>
                <a:spcPct val="100000"/>
              </a:lnSpc>
            </a:pPr>
            <a:r>
              <a:rPr lang="de-DE" sz="1800" dirty="0"/>
              <a:t>Übergänge/Effekte</a:t>
            </a:r>
          </a:p>
          <a:p>
            <a:pPr lvl="1">
              <a:lnSpc>
                <a:spcPct val="100000"/>
              </a:lnSpc>
            </a:pPr>
            <a:r>
              <a:rPr lang="de-DE" sz="1800" dirty="0"/>
              <a:t>Exportfunktion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23EFAD-B93D-446B-BA9C-AB0CA5F13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042" y="764190"/>
            <a:ext cx="3873797" cy="477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20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>
            <a:extLst>
              <a:ext uri="{FF2B5EF4-FFF2-40B4-BE49-F238E27FC236}">
                <a16:creationId xmlns:a16="http://schemas.microsoft.com/office/drawing/2014/main" id="{B81FF5A8-3826-4AA1-8B01-8C185250432E}"/>
              </a:ext>
            </a:extLst>
          </p:cNvPr>
          <p:cNvSpPr txBox="1">
            <a:spLocks/>
          </p:cNvSpPr>
          <p:nvPr/>
        </p:nvSpPr>
        <p:spPr>
          <a:xfrm>
            <a:off x="540000" y="1907280"/>
            <a:ext cx="60710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de-DE" sz="22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571E277-CAF5-4E1E-B738-2CCDF3954A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66"/>
          <a:stretch/>
        </p:blipFill>
        <p:spPr>
          <a:xfrm>
            <a:off x="816984" y="140854"/>
            <a:ext cx="10436440" cy="61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57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>
            <a:extLst>
              <a:ext uri="{FF2B5EF4-FFF2-40B4-BE49-F238E27FC236}">
                <a16:creationId xmlns:a16="http://schemas.microsoft.com/office/drawing/2014/main" id="{B81FF5A8-3826-4AA1-8B01-8C185250432E}"/>
              </a:ext>
            </a:extLst>
          </p:cNvPr>
          <p:cNvSpPr txBox="1">
            <a:spLocks/>
          </p:cNvSpPr>
          <p:nvPr/>
        </p:nvSpPr>
        <p:spPr>
          <a:xfrm>
            <a:off x="540000" y="1907280"/>
            <a:ext cx="60710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de-DE" sz="22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571E277-CAF5-4E1E-B738-2CCDF3954A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66"/>
          <a:stretch/>
        </p:blipFill>
        <p:spPr>
          <a:xfrm>
            <a:off x="816984" y="140854"/>
            <a:ext cx="10436440" cy="614663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D46B9AB-0C36-4DFF-9849-5138D0F1A665}"/>
              </a:ext>
            </a:extLst>
          </p:cNvPr>
          <p:cNvSpPr/>
          <p:nvPr/>
        </p:nvSpPr>
        <p:spPr>
          <a:xfrm flipV="1">
            <a:off x="853386" y="914400"/>
            <a:ext cx="4194863" cy="29718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531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>
            <a:extLst>
              <a:ext uri="{FF2B5EF4-FFF2-40B4-BE49-F238E27FC236}">
                <a16:creationId xmlns:a16="http://schemas.microsoft.com/office/drawing/2014/main" id="{B81FF5A8-3826-4AA1-8B01-8C185250432E}"/>
              </a:ext>
            </a:extLst>
          </p:cNvPr>
          <p:cNvSpPr txBox="1">
            <a:spLocks/>
          </p:cNvSpPr>
          <p:nvPr/>
        </p:nvSpPr>
        <p:spPr>
          <a:xfrm>
            <a:off x="540000" y="1907280"/>
            <a:ext cx="60710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de-DE" sz="22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571E277-CAF5-4E1E-B738-2CCDF3954A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66"/>
          <a:stretch/>
        </p:blipFill>
        <p:spPr>
          <a:xfrm>
            <a:off x="816984" y="140854"/>
            <a:ext cx="10436440" cy="614663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696EA37-3918-4EFA-959D-B0BAE042D685}"/>
              </a:ext>
            </a:extLst>
          </p:cNvPr>
          <p:cNvSpPr/>
          <p:nvPr/>
        </p:nvSpPr>
        <p:spPr>
          <a:xfrm>
            <a:off x="862911" y="4690613"/>
            <a:ext cx="10330546" cy="153913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906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>
            <a:extLst>
              <a:ext uri="{FF2B5EF4-FFF2-40B4-BE49-F238E27FC236}">
                <a16:creationId xmlns:a16="http://schemas.microsoft.com/office/drawing/2014/main" id="{B81FF5A8-3826-4AA1-8B01-8C185250432E}"/>
              </a:ext>
            </a:extLst>
          </p:cNvPr>
          <p:cNvSpPr txBox="1">
            <a:spLocks/>
          </p:cNvSpPr>
          <p:nvPr/>
        </p:nvSpPr>
        <p:spPr>
          <a:xfrm>
            <a:off x="540000" y="1907280"/>
            <a:ext cx="60710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de-DE" sz="22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571E277-CAF5-4E1E-B738-2CCDF3954A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66"/>
          <a:stretch/>
        </p:blipFill>
        <p:spPr>
          <a:xfrm>
            <a:off x="816984" y="140854"/>
            <a:ext cx="10436440" cy="614663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8A88195-34AC-4250-A39F-89A861891407}"/>
              </a:ext>
            </a:extLst>
          </p:cNvPr>
          <p:cNvSpPr/>
          <p:nvPr/>
        </p:nvSpPr>
        <p:spPr>
          <a:xfrm>
            <a:off x="5188017" y="731520"/>
            <a:ext cx="5994333" cy="307848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6068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40">
            <a:extLst>
              <a:ext uri="{FF2B5EF4-FFF2-40B4-BE49-F238E27FC236}">
                <a16:creationId xmlns:a16="http://schemas.microsoft.com/office/drawing/2014/main" id="{F4B06E01-281D-BB44-A5EE-4E868BC2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1340"/>
            <a:ext cx="12192000" cy="1902372"/>
          </a:xfrm>
        </p:spPr>
        <p:txBody>
          <a:bodyPr>
            <a:noAutofit/>
          </a:bodyPr>
          <a:lstStyle/>
          <a:p>
            <a:pPr algn="ctr"/>
            <a:r>
              <a:rPr lang="de-DE" sz="4800" dirty="0"/>
              <a:t>AUSBLICK</a:t>
            </a:r>
          </a:p>
        </p:txBody>
      </p:sp>
    </p:spTree>
    <p:extLst>
      <p:ext uri="{BB962C8B-B14F-4D97-AF65-F5344CB8AC3E}">
        <p14:creationId xmlns:p14="http://schemas.microsoft.com/office/powerpoint/2010/main" val="544493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E19DC6-7DF6-43B5-BA5A-B3CA43F4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1120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Ausblick | Studierende produzieren Videos</a:t>
            </a:r>
          </a:p>
        </p:txBody>
      </p:sp>
      <p:sp>
        <p:nvSpPr>
          <p:cNvPr id="8" name="Inhaltsplatzhalter 9">
            <a:extLst>
              <a:ext uri="{FF2B5EF4-FFF2-40B4-BE49-F238E27FC236}">
                <a16:creationId xmlns:a16="http://schemas.microsoft.com/office/drawing/2014/main" id="{B81FF5A8-3826-4AA1-8B01-8C185250432E}"/>
              </a:ext>
            </a:extLst>
          </p:cNvPr>
          <p:cNvSpPr txBox="1">
            <a:spLocks/>
          </p:cNvSpPr>
          <p:nvPr/>
        </p:nvSpPr>
        <p:spPr>
          <a:xfrm>
            <a:off x="540001" y="1907279"/>
            <a:ext cx="4470150" cy="4293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de-DE" sz="1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F043FD1-F4ED-41DD-918B-B6FABDBDC4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92"/>
          <a:stretch/>
        </p:blipFill>
        <p:spPr>
          <a:xfrm>
            <a:off x="1955133" y="1469305"/>
            <a:ext cx="8281734" cy="46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58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E19DC6-7DF6-43B5-BA5A-B3CA43F4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1120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Ausblick | Medienzentrum Marburg</a:t>
            </a:r>
          </a:p>
        </p:txBody>
      </p:sp>
      <p:sp>
        <p:nvSpPr>
          <p:cNvPr id="8" name="Inhaltsplatzhalter 9">
            <a:extLst>
              <a:ext uri="{FF2B5EF4-FFF2-40B4-BE49-F238E27FC236}">
                <a16:creationId xmlns:a16="http://schemas.microsoft.com/office/drawing/2014/main" id="{B81FF5A8-3826-4AA1-8B01-8C185250432E}"/>
              </a:ext>
            </a:extLst>
          </p:cNvPr>
          <p:cNvSpPr txBox="1">
            <a:spLocks/>
          </p:cNvSpPr>
          <p:nvPr/>
        </p:nvSpPr>
        <p:spPr>
          <a:xfrm>
            <a:off x="540001" y="1907279"/>
            <a:ext cx="4470150" cy="4293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de-DE" sz="1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414727-8A26-42A5-A490-835520248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1" y="1498182"/>
            <a:ext cx="3363535" cy="238079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86403A9-42A1-4F1B-B166-A510316D7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843" y="3609010"/>
            <a:ext cx="3360156" cy="235617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C60BD56-2ADD-48D8-9ABA-E4FEB587B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716" y="2410088"/>
            <a:ext cx="3371051" cy="239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260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E19DC6-7DF6-43B5-BA5A-B3CA43F4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1120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Ausblick | Links zu Tutorials</a:t>
            </a:r>
          </a:p>
        </p:txBody>
      </p:sp>
      <p:sp>
        <p:nvSpPr>
          <p:cNvPr id="8" name="Inhaltsplatzhalter 9">
            <a:extLst>
              <a:ext uri="{FF2B5EF4-FFF2-40B4-BE49-F238E27FC236}">
                <a16:creationId xmlns:a16="http://schemas.microsoft.com/office/drawing/2014/main" id="{B81FF5A8-3826-4AA1-8B01-8C185250432E}"/>
              </a:ext>
            </a:extLst>
          </p:cNvPr>
          <p:cNvSpPr txBox="1">
            <a:spLocks/>
          </p:cNvSpPr>
          <p:nvPr/>
        </p:nvSpPr>
        <p:spPr>
          <a:xfrm>
            <a:off x="540001" y="1907279"/>
            <a:ext cx="4470150" cy="4293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de-DE" sz="1800" dirty="0"/>
          </a:p>
        </p:txBody>
      </p:sp>
      <p:sp>
        <p:nvSpPr>
          <p:cNvPr id="5" name="Inhaltsplatzhalter 9">
            <a:extLst>
              <a:ext uri="{FF2B5EF4-FFF2-40B4-BE49-F238E27FC236}">
                <a16:creationId xmlns:a16="http://schemas.microsoft.com/office/drawing/2014/main" id="{A9DF99C0-DA74-48B9-8115-F8806A332154}"/>
              </a:ext>
            </a:extLst>
          </p:cNvPr>
          <p:cNvSpPr txBox="1">
            <a:spLocks/>
          </p:cNvSpPr>
          <p:nvPr/>
        </p:nvSpPr>
        <p:spPr>
          <a:xfrm>
            <a:off x="540000" y="1907279"/>
            <a:ext cx="11010316" cy="4293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400" dirty="0"/>
              <a:t>Kurze Wiederholung zu Videos mit PowerPoint aufnehmen: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>
                <a:hlinkClick r:id="rId3"/>
              </a:rPr>
              <a:t>https://youtu.be/9W6DoBO05Yk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/>
              <a:t>Mehrteiliger und sehr ausführlicher Einstiegskurs zu OBS: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>
                <a:hlinkClick r:id="rId4"/>
              </a:rPr>
              <a:t>https://youtu.be/fgWXsxjHxNg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/>
              <a:t>90min Einstiegskurs zu Audacity: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>
                <a:hlinkClick r:id="rId5"/>
              </a:rPr>
              <a:t>https://youtu.be/Y4_EiEdz5N4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/>
              <a:t>45min Einstiegkurs zu </a:t>
            </a:r>
            <a:r>
              <a:rPr lang="de-DE" sz="2400" dirty="0" err="1"/>
              <a:t>OpenShot</a:t>
            </a:r>
            <a:r>
              <a:rPr lang="de-DE" sz="2400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>
                <a:hlinkClick r:id="rId6"/>
              </a:rPr>
              <a:t>https://youtu.be/CkBMZROVT3w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1800" dirty="0"/>
          </a:p>
          <a:p>
            <a:pPr>
              <a:lnSpc>
                <a:spcPct val="100000"/>
              </a:lnSpc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45934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E19DC6-7DF6-43B5-BA5A-B3CA43F4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Was sagt die Didaktik?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0424E949-1670-4E0D-BEE2-03C7730DF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079664"/>
              </p:ext>
            </p:extLst>
          </p:nvPr>
        </p:nvGraphicFramePr>
        <p:xfrm>
          <a:off x="540000" y="1575074"/>
          <a:ext cx="11112000" cy="377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56000">
                  <a:extLst>
                    <a:ext uri="{9D8B030D-6E8A-4147-A177-3AD203B41FA5}">
                      <a16:colId xmlns:a16="http://schemas.microsoft.com/office/drawing/2014/main" val="1075292327"/>
                    </a:ext>
                  </a:extLst>
                </a:gridCol>
                <a:gridCol w="5556000">
                  <a:extLst>
                    <a:ext uri="{9D8B030D-6E8A-4147-A177-3AD203B41FA5}">
                      <a16:colId xmlns:a16="http://schemas.microsoft.com/office/drawing/2014/main" val="1928176028"/>
                    </a:ext>
                  </a:extLst>
                </a:gridCol>
              </a:tblGrid>
              <a:tr h="71495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Die </a:t>
                      </a:r>
                      <a:r>
                        <a:rPr lang="de-DE" sz="2400" u="sng" dirty="0"/>
                        <a:t>Stärken</a:t>
                      </a:r>
                      <a:r>
                        <a:rPr lang="de-DE" sz="2400" dirty="0"/>
                        <a:t> des Videoformats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Die </a:t>
                      </a:r>
                      <a:r>
                        <a:rPr lang="de-DE" sz="2400" u="sng" dirty="0"/>
                        <a:t>Schwächen</a:t>
                      </a:r>
                      <a:r>
                        <a:rPr lang="de-DE" sz="2400" dirty="0"/>
                        <a:t> des Videoformats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019702"/>
                  </a:ext>
                </a:extLst>
              </a:tr>
              <a:tr h="714950">
                <a:tc>
                  <a:txBody>
                    <a:bodyPr/>
                    <a:lstStyle/>
                    <a:p>
                      <a:r>
                        <a:rPr lang="de-DE" dirty="0"/>
                        <a:t>Räumliche und zeitliche Flexibilität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Keine direkten Nachfragen möglich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863756"/>
                  </a:ext>
                </a:extLst>
              </a:tr>
              <a:tr h="714950">
                <a:tc>
                  <a:txBody>
                    <a:bodyPr/>
                    <a:lstStyle/>
                    <a:p>
                      <a:r>
                        <a:rPr lang="de-DE" dirty="0"/>
                        <a:t>Kognitive Belastung sinkt </a:t>
                      </a:r>
                      <a:r>
                        <a:rPr lang="de-DE" sz="1400" dirty="0"/>
                        <a:t>(durch die Möglichkeit Inhalte beliebig zu wiederholen, zu überspringen und zu pausieren)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Kognitive Belastung steigt </a:t>
                      </a:r>
                      <a:r>
                        <a:rPr lang="de-DE" sz="1400" dirty="0"/>
                        <a:t>(wenn zu viele Elemente gleichzeitig im Video erscheinen)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026405"/>
                  </a:ext>
                </a:extLst>
              </a:tr>
              <a:tr h="714950">
                <a:tc>
                  <a:txBody>
                    <a:bodyPr/>
                    <a:lstStyle/>
                    <a:p>
                      <a:r>
                        <a:rPr lang="de-DE" dirty="0"/>
                        <a:t>Komplexe Inhalte können komprimiert vermittelt werden </a:t>
                      </a:r>
                      <a:r>
                        <a:rPr lang="de-DE" sz="1400" dirty="0"/>
                        <a:t>(z.B. Prozessabläufe im Zeitraffer)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Kein messbar erhöhter Lernerfolg </a:t>
                      </a:r>
                      <a:r>
                        <a:rPr lang="de-DE" sz="1400" dirty="0"/>
                        <a:t>(auch wenn Videos aufwendig produziert sind)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500205"/>
                  </a:ext>
                </a:extLst>
              </a:tr>
              <a:tr h="714950">
                <a:tc>
                  <a:txBody>
                    <a:bodyPr/>
                    <a:lstStyle/>
                    <a:p>
                      <a:r>
                        <a:rPr lang="de-DE" dirty="0"/>
                        <a:t>Auch bei mäßiger Sound- und Videoqualität bleiben Inhaltsverständnis und Lernerfolge weitgehend unbeeinträchtigt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Lernfreude ist geringer, wenn Videos schlecht produziert sind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514577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D288D3A5-5558-4728-BD57-F46B3CCBBA50}"/>
              </a:ext>
            </a:extLst>
          </p:cNvPr>
          <p:cNvSpPr/>
          <p:nvPr/>
        </p:nvSpPr>
        <p:spPr>
          <a:xfrm>
            <a:off x="540000" y="5896081"/>
            <a:ext cx="6701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/>
              <a:t>Quelle: </a:t>
            </a:r>
            <a:r>
              <a:rPr lang="en-US" sz="1200" dirty="0"/>
              <a:t>Schneider, S., </a:t>
            </a:r>
            <a:r>
              <a:rPr lang="en-US" sz="1200" dirty="0" err="1"/>
              <a:t>Nebel</a:t>
            </a:r>
            <a:r>
              <a:rPr lang="en-US" sz="1200" dirty="0"/>
              <a:t>, S., </a:t>
            </a:r>
            <a:r>
              <a:rPr lang="en-US" sz="1200" dirty="0" err="1"/>
              <a:t>Beege</a:t>
            </a:r>
            <a:r>
              <a:rPr lang="en-US" sz="1200" dirty="0"/>
              <a:t>, M., Rey, G. D. (2018). The autonomy-enhancing effects of choice on cognitive load, motivation and learning with digital media. </a:t>
            </a:r>
            <a:r>
              <a:rPr lang="en-US" sz="1200" i="1" dirty="0"/>
              <a:t>Learning and Instruction, 58</a:t>
            </a:r>
            <a:r>
              <a:rPr lang="en-US" sz="1200" dirty="0"/>
              <a:t>, 161–172. </a:t>
            </a:r>
            <a:endParaRPr lang="de-DE" sz="36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98C73B1-31DF-4137-B44D-EFFAFBDB4281}"/>
              </a:ext>
            </a:extLst>
          </p:cNvPr>
          <p:cNvSpPr/>
          <p:nvPr/>
        </p:nvSpPr>
        <p:spPr>
          <a:xfrm>
            <a:off x="6096000" y="1114097"/>
            <a:ext cx="5665076" cy="4635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49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74750"/>
            <a:ext cx="11112000" cy="1325563"/>
          </a:xfrm>
        </p:spPr>
        <p:txBody>
          <a:bodyPr>
            <a:normAutofit/>
          </a:bodyPr>
          <a:lstStyle/>
          <a:p>
            <a:r>
              <a:rPr lang="de-DE" altLang="de-DE" sz="3600" dirty="0"/>
              <a:t>Abschluss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2415941"/>
            <a:ext cx="11112000" cy="3761022"/>
          </a:xfrm>
        </p:spPr>
        <p:txBody>
          <a:bodyPr/>
          <a:lstStyle/>
          <a:p>
            <a:r>
              <a:rPr lang="de-DE" dirty="0"/>
              <a:t>So habe ich von der Lunch </a:t>
            </a:r>
            <a:r>
              <a:rPr lang="de-DE" dirty="0" err="1"/>
              <a:t>Lecture</a:t>
            </a:r>
            <a:r>
              <a:rPr lang="de-DE" dirty="0"/>
              <a:t> erfahren</a:t>
            </a:r>
          </a:p>
          <a:p>
            <a:endParaRPr lang="de-DE" dirty="0"/>
          </a:p>
          <a:p>
            <a:r>
              <a:rPr lang="de-DE" dirty="0"/>
              <a:t>Ich werde die Lunch Lectures weiterempfehlen (ja/nein, weil…)</a:t>
            </a:r>
          </a:p>
          <a:p>
            <a:endParaRPr lang="de-DE" dirty="0"/>
          </a:p>
          <a:p>
            <a:r>
              <a:rPr lang="de-DE" dirty="0"/>
              <a:t>Folgende Themen sind noch interessant für mich</a:t>
            </a:r>
          </a:p>
        </p:txBody>
      </p:sp>
    </p:spTree>
    <p:extLst>
      <p:ext uri="{BB962C8B-B14F-4D97-AF65-F5344CB8AC3E}">
        <p14:creationId xmlns:p14="http://schemas.microsoft.com/office/powerpoint/2010/main" val="1580034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409DD8BA-C5D1-4BC0-A43E-603F249C5DE4}"/>
              </a:ext>
            </a:extLst>
          </p:cNvPr>
          <p:cNvSpPr/>
          <p:nvPr/>
        </p:nvSpPr>
        <p:spPr>
          <a:xfrm>
            <a:off x="231226" y="1733657"/>
            <a:ext cx="8605504" cy="3784273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1E19DC6-7DF6-43B5-BA5A-B3CA43F4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Arten von Videos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98E7DC0-4484-4284-AD51-89B0D2066B21}"/>
              </a:ext>
            </a:extLst>
          </p:cNvPr>
          <p:cNvSpPr txBox="1"/>
          <p:nvPr/>
        </p:nvSpPr>
        <p:spPr>
          <a:xfrm>
            <a:off x="2204392" y="2143386"/>
            <a:ext cx="299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Bildschirmaufnahmen </a:t>
            </a:r>
          </a:p>
          <a:p>
            <a:r>
              <a:rPr lang="de-DE" sz="2400" dirty="0"/>
              <a:t>(Screencasts)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D7A755A-BA38-4AAF-B3B7-72E95D5D951D}"/>
              </a:ext>
            </a:extLst>
          </p:cNvPr>
          <p:cNvSpPr txBox="1"/>
          <p:nvPr/>
        </p:nvSpPr>
        <p:spPr>
          <a:xfrm>
            <a:off x="540000" y="3367841"/>
            <a:ext cx="2493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Aufnahmen von </a:t>
            </a:r>
          </a:p>
          <a:p>
            <a:r>
              <a:rPr lang="de-DE" sz="2400" dirty="0"/>
              <a:t>PP-Präsentationen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93C269A-1A83-4A75-B2A8-A141104C1143}"/>
              </a:ext>
            </a:extLst>
          </p:cNvPr>
          <p:cNvSpPr txBox="1"/>
          <p:nvPr/>
        </p:nvSpPr>
        <p:spPr>
          <a:xfrm>
            <a:off x="3124879" y="4390782"/>
            <a:ext cx="4148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Lehrvideos (Aufzeichnung Vorlesung)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71F4FAC-6D4C-45EC-8DA3-E813F4DBB9EC}"/>
              </a:ext>
            </a:extLst>
          </p:cNvPr>
          <p:cNvSpPr txBox="1"/>
          <p:nvPr/>
        </p:nvSpPr>
        <p:spPr>
          <a:xfrm>
            <a:off x="4548460" y="2811990"/>
            <a:ext cx="178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Erklärvideos</a:t>
            </a:r>
          </a:p>
          <a:p>
            <a:r>
              <a:rPr lang="de-DE" sz="2400" dirty="0"/>
              <a:t>(Tutorials)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8ABC3F2-4013-4344-8828-31B1D3FB78FE}"/>
              </a:ext>
            </a:extLst>
          </p:cNvPr>
          <p:cNvSpPr txBox="1"/>
          <p:nvPr/>
        </p:nvSpPr>
        <p:spPr>
          <a:xfrm>
            <a:off x="8704029" y="5029275"/>
            <a:ext cx="2435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Interaktive Videos</a:t>
            </a:r>
            <a:endParaRPr lang="de-DE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AFFF5DB-26BE-4CCC-8E15-5EBAA0491A94}"/>
              </a:ext>
            </a:extLst>
          </p:cNvPr>
          <p:cNvCxnSpPr>
            <a:cxnSpLocks/>
          </p:cNvCxnSpPr>
          <p:nvPr/>
        </p:nvCxnSpPr>
        <p:spPr>
          <a:xfrm>
            <a:off x="315310" y="6169572"/>
            <a:ext cx="11613931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80D9B93C-627E-46FB-8458-94D4A181E039}"/>
              </a:ext>
            </a:extLst>
          </p:cNvPr>
          <p:cNvSpPr txBox="1"/>
          <p:nvPr/>
        </p:nvSpPr>
        <p:spPr>
          <a:xfrm>
            <a:off x="5443289" y="5757271"/>
            <a:ext cx="130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Komplexität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9588E25-4E8A-4F22-869B-C5F87DDEE3E9}"/>
              </a:ext>
            </a:extLst>
          </p:cNvPr>
          <p:cNvSpPr txBox="1"/>
          <p:nvPr/>
        </p:nvSpPr>
        <p:spPr>
          <a:xfrm>
            <a:off x="9244856" y="2177485"/>
            <a:ext cx="2405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Animationsvideos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1062FF-5439-4DEF-9CD0-B3D26E931C70}"/>
              </a:ext>
            </a:extLst>
          </p:cNvPr>
          <p:cNvSpPr txBox="1"/>
          <p:nvPr/>
        </p:nvSpPr>
        <p:spPr>
          <a:xfrm>
            <a:off x="6488971" y="3298239"/>
            <a:ext cx="2347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(Video-)Podcasts </a:t>
            </a:r>
          </a:p>
          <a:p>
            <a:r>
              <a:rPr lang="de-DE" sz="2400" dirty="0"/>
              <a:t>und Interviews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7A739E5-A3F4-43D0-844C-2F686B6C4A54}"/>
              </a:ext>
            </a:extLst>
          </p:cNvPr>
          <p:cNvSpPr txBox="1"/>
          <p:nvPr/>
        </p:nvSpPr>
        <p:spPr>
          <a:xfrm>
            <a:off x="9312123" y="3480648"/>
            <a:ext cx="2412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Filmproduktionen</a:t>
            </a:r>
          </a:p>
          <a:p>
            <a:r>
              <a:rPr lang="de-DE" sz="2400" dirty="0"/>
              <a:t>(Imagefilm)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637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40">
            <a:extLst>
              <a:ext uri="{FF2B5EF4-FFF2-40B4-BE49-F238E27FC236}">
                <a16:creationId xmlns:a16="http://schemas.microsoft.com/office/drawing/2014/main" id="{F4B06E01-281D-BB44-A5EE-4E868BC2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0332"/>
            <a:ext cx="12192000" cy="1902372"/>
          </a:xfrm>
        </p:spPr>
        <p:txBody>
          <a:bodyPr>
            <a:noAutofit/>
          </a:bodyPr>
          <a:lstStyle/>
          <a:p>
            <a:pPr algn="ctr"/>
            <a:br>
              <a:rPr lang="de-DE" sz="4800" dirty="0"/>
            </a:br>
            <a:r>
              <a:rPr lang="de-DE" sz="4800" dirty="0"/>
              <a:t>PP-PRÄSENTATIONEN</a:t>
            </a:r>
            <a:br>
              <a:rPr lang="de-DE" sz="4800" dirty="0"/>
            </a:br>
            <a:r>
              <a:rPr lang="de-DE" sz="4800" dirty="0"/>
              <a:t>AUFZEICHNEN</a:t>
            </a:r>
          </a:p>
        </p:txBody>
      </p:sp>
    </p:spTree>
    <p:extLst>
      <p:ext uri="{BB962C8B-B14F-4D97-AF65-F5344CB8AC3E}">
        <p14:creationId xmlns:p14="http://schemas.microsoft.com/office/powerpoint/2010/main" val="278641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90"/>
    </mc:Choice>
    <mc:Fallback xmlns="">
      <p:transition spd="slow" advTm="1169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E19DC6-7DF6-43B5-BA5A-B3CA43F4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1120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PP-Präsentationen | Aufzeichnung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153D60-8517-4EE1-9498-5B08B5748B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808"/>
          <a:stretch/>
        </p:blipFill>
        <p:spPr>
          <a:xfrm>
            <a:off x="455414" y="3338677"/>
            <a:ext cx="11281172" cy="2336910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DB12A69-6295-4589-8D60-9DD0F642DC10}"/>
              </a:ext>
            </a:extLst>
          </p:cNvPr>
          <p:cNvCxnSpPr>
            <a:cxnSpLocks/>
          </p:cNvCxnSpPr>
          <p:nvPr/>
        </p:nvCxnSpPr>
        <p:spPr>
          <a:xfrm flipH="1">
            <a:off x="7977352" y="3090040"/>
            <a:ext cx="599089" cy="87235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15462F33-A276-4073-8051-7EFFCACF5331}"/>
              </a:ext>
            </a:extLst>
          </p:cNvPr>
          <p:cNvCxnSpPr>
            <a:cxnSpLocks/>
          </p:cNvCxnSpPr>
          <p:nvPr/>
        </p:nvCxnSpPr>
        <p:spPr>
          <a:xfrm flipH="1" flipV="1">
            <a:off x="11122510" y="5391805"/>
            <a:ext cx="529490" cy="80677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0E0111A-C678-4E2E-89F9-AF9FD85E029E}"/>
              </a:ext>
            </a:extLst>
          </p:cNvPr>
          <p:cNvSpPr txBox="1"/>
          <p:nvPr/>
        </p:nvSpPr>
        <p:spPr>
          <a:xfrm>
            <a:off x="455414" y="2050602"/>
            <a:ext cx="107791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In PP gibt es eine brauchbare und einfach zu bedienende Funktion zur Aufnahme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138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E19DC6-7DF6-43B5-BA5A-B3CA43F4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1120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PP-Präsentationen | Einstellungen </a:t>
            </a:r>
          </a:p>
        </p:txBody>
      </p:sp>
      <p:sp>
        <p:nvSpPr>
          <p:cNvPr id="8" name="Inhaltsplatzhalter 9">
            <a:extLst>
              <a:ext uri="{FF2B5EF4-FFF2-40B4-BE49-F238E27FC236}">
                <a16:creationId xmlns:a16="http://schemas.microsoft.com/office/drawing/2014/main" id="{B81FF5A8-3826-4AA1-8B01-8C185250432E}"/>
              </a:ext>
            </a:extLst>
          </p:cNvPr>
          <p:cNvSpPr txBox="1">
            <a:spLocks/>
          </p:cNvSpPr>
          <p:nvPr/>
        </p:nvSpPr>
        <p:spPr>
          <a:xfrm>
            <a:off x="539999" y="1367361"/>
            <a:ext cx="11963218" cy="1518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de-DE" sz="2200" dirty="0"/>
          </a:p>
          <a:p>
            <a:pPr>
              <a:lnSpc>
                <a:spcPct val="100000"/>
              </a:lnSpc>
            </a:pPr>
            <a:r>
              <a:rPr lang="de-DE" sz="2200" dirty="0"/>
              <a:t>Foliengröße prüfen im Reiter „Entwurf“ und Einstellungen prüfen im Aufnahmefenster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2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22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542282A-1AF9-4550-845E-A2A0F9775A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174"/>
          <a:stretch/>
        </p:blipFill>
        <p:spPr>
          <a:xfrm>
            <a:off x="6248346" y="3591373"/>
            <a:ext cx="5187427" cy="201838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63E9317A-B9CA-4C03-B393-D2122F554C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69"/>
          <a:stretch/>
        </p:blipFill>
        <p:spPr>
          <a:xfrm>
            <a:off x="1349086" y="3255602"/>
            <a:ext cx="3384331" cy="2931894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2C65B6A3-A280-46A7-80DF-D63086410879}"/>
              </a:ext>
            </a:extLst>
          </p:cNvPr>
          <p:cNvSpPr/>
          <p:nvPr/>
        </p:nvSpPr>
        <p:spPr>
          <a:xfrm>
            <a:off x="7324312" y="4430510"/>
            <a:ext cx="4089800" cy="115822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8C3C2247-56CA-4CD0-A74A-13F26C744547}"/>
              </a:ext>
            </a:extLst>
          </p:cNvPr>
          <p:cNvSpPr/>
          <p:nvPr/>
        </p:nvSpPr>
        <p:spPr>
          <a:xfrm>
            <a:off x="1380616" y="4951636"/>
            <a:ext cx="3289740" cy="64113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1AE454-97DE-4DEB-A21A-BF18788659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258" b="8616"/>
          <a:stretch/>
        </p:blipFill>
        <p:spPr>
          <a:xfrm>
            <a:off x="1358711" y="2779550"/>
            <a:ext cx="3384331" cy="5241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525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1E19DC6-7DF6-43B5-BA5A-B3CA43F4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112000" cy="1325563"/>
          </a:xfrm>
        </p:spPr>
        <p:txBody>
          <a:bodyPr>
            <a:normAutofit/>
          </a:bodyPr>
          <a:lstStyle/>
          <a:p>
            <a:r>
              <a:rPr lang="de-DE" sz="3600" dirty="0"/>
              <a:t>PP-Präsentationen | Während der Aufnahme</a:t>
            </a:r>
          </a:p>
        </p:txBody>
      </p:sp>
      <p:sp>
        <p:nvSpPr>
          <p:cNvPr id="8" name="Inhaltsplatzhalter 9">
            <a:extLst>
              <a:ext uri="{FF2B5EF4-FFF2-40B4-BE49-F238E27FC236}">
                <a16:creationId xmlns:a16="http://schemas.microsoft.com/office/drawing/2014/main" id="{B81FF5A8-3826-4AA1-8B01-8C185250432E}"/>
              </a:ext>
            </a:extLst>
          </p:cNvPr>
          <p:cNvSpPr txBox="1">
            <a:spLocks/>
          </p:cNvSpPr>
          <p:nvPr/>
        </p:nvSpPr>
        <p:spPr>
          <a:xfrm>
            <a:off x="535792" y="2428055"/>
            <a:ext cx="5366815" cy="4087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200" dirty="0"/>
              <a:t>Beim Sprechen zwischen den Folien eine Pause lassen</a:t>
            </a:r>
          </a:p>
          <a:p>
            <a:pPr>
              <a:lnSpc>
                <a:spcPct val="100000"/>
              </a:lnSpc>
            </a:pPr>
            <a:endParaRPr lang="de-DE" sz="2200" dirty="0"/>
          </a:p>
          <a:p>
            <a:pPr>
              <a:lnSpc>
                <a:spcPct val="100000"/>
              </a:lnSpc>
            </a:pPr>
            <a:r>
              <a:rPr lang="de-DE" sz="2200" dirty="0"/>
              <a:t>Ggf. Tools wie Laserpointer oder Stift einsetzen (rechte Maustaste)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200" dirty="0"/>
          </a:p>
          <a:p>
            <a:pPr marL="0" indent="0">
              <a:buFont typeface="Arial" panose="020B0604020202020204" pitchFamily="34" charset="0"/>
              <a:buNone/>
            </a:pPr>
            <a:endParaRPr lang="de-DE" sz="2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A46A5D7-F377-4B40-90F0-0BDCF9473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419" y="1928173"/>
            <a:ext cx="5116789" cy="4087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43375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1"/>
</p:tagLst>
</file>

<file path=ppt/theme/theme1.xml><?xml version="1.0" encoding="utf-8"?>
<a:theme xmlns:a="http://schemas.openxmlformats.org/drawingml/2006/main" name="Office">
  <a:themeElements>
    <a:clrScheme name="Benutzerdefiniert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60066"/>
      </a:accent1>
      <a:accent2>
        <a:srgbClr val="FF66F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DD12ADD2-00A0-4466-81B5-4A6285FE1929}" vid="{D7D185C0-5031-4F87-9866-9A71E184B6D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775</Words>
  <Application>Microsoft Office PowerPoint</Application>
  <PresentationFormat>Breitbild</PresentationFormat>
  <Paragraphs>180</Paragraphs>
  <Slides>40</Slides>
  <Notes>39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4" baseType="lpstr">
      <vt:lpstr>Arial</vt:lpstr>
      <vt:lpstr>Calibri</vt:lpstr>
      <vt:lpstr>Profile Pro</vt:lpstr>
      <vt:lpstr>Office</vt:lpstr>
      <vt:lpstr> Videos für die Lehre produzieren   </vt:lpstr>
      <vt:lpstr>Programm</vt:lpstr>
      <vt:lpstr>Erstes Hochschul-Lehrvideo</vt:lpstr>
      <vt:lpstr>Was sagt die Didaktik?</vt:lpstr>
      <vt:lpstr>Arten von Videos</vt:lpstr>
      <vt:lpstr> PP-PRÄSENTATIONEN AUFZEICHNEN</vt:lpstr>
      <vt:lpstr>PP-Präsentationen | Aufzeichnung</vt:lpstr>
      <vt:lpstr>PP-Präsentationen | Einstellungen </vt:lpstr>
      <vt:lpstr>PP-Präsentationen | Während der Aufnahme</vt:lpstr>
      <vt:lpstr>PP-Präsentationen | Nach der Aufnahme</vt:lpstr>
      <vt:lpstr>PP-Präsentationen | Beim Exportieren</vt:lpstr>
      <vt:lpstr>PP-Präsentationen | Beim Exportieren</vt:lpstr>
      <vt:lpstr>Beispiel</vt:lpstr>
      <vt:lpstr>Beispiel</vt:lpstr>
      <vt:lpstr>Beispiel</vt:lpstr>
      <vt:lpstr> BILDSCHIRMAUFNAHMEN (SCREENCASTS)</vt:lpstr>
      <vt:lpstr>Bildschirmaufzeichnungen (Screencasts)</vt:lpstr>
      <vt:lpstr>PowerPoint-Präsentation</vt:lpstr>
      <vt:lpstr>2.2 Bildschirmaufzeichnungen | Einrichtungsassistent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Beispiel</vt:lpstr>
      <vt:lpstr> AUDIOMATERIAL BEARBEITEN</vt:lpstr>
      <vt:lpstr>Audiomaterial bearbeiten</vt:lpstr>
      <vt:lpstr>Audiomaterial bearbeiten</vt:lpstr>
      <vt:lpstr> VIDEOMATERIAL BEARBEITEN</vt:lpstr>
      <vt:lpstr>Videomaterial bearbeiten</vt:lpstr>
      <vt:lpstr>PowerPoint-Präsentation</vt:lpstr>
      <vt:lpstr>PowerPoint-Präsentation</vt:lpstr>
      <vt:lpstr>PowerPoint-Präsentation</vt:lpstr>
      <vt:lpstr>PowerPoint-Präsentation</vt:lpstr>
      <vt:lpstr>AUSBLICK</vt:lpstr>
      <vt:lpstr>Ausblick | Studierende produzieren Videos</vt:lpstr>
      <vt:lpstr>Ausblick | Medienzentrum Marburg</vt:lpstr>
      <vt:lpstr>Ausblick | Links zu Tutorials</vt:lpstr>
      <vt:lpstr>Abschluss</vt:lpstr>
    </vt:vector>
  </TitlesOfParts>
  <Company>Philipps-Universität Marburg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Hercher, Sophia</dc:creator>
  <cp:lastModifiedBy>Götz, Jan-Alexander</cp:lastModifiedBy>
  <cp:revision>274</cp:revision>
  <dcterms:created xsi:type="dcterms:W3CDTF">2022-04-25T06:58:00Z</dcterms:created>
  <dcterms:modified xsi:type="dcterms:W3CDTF">2024-02-22T13:09:16Z</dcterms:modified>
</cp:coreProperties>
</file>